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72" r:id="rId4"/>
  </p:sldMasterIdLst>
  <p:notesMasterIdLst>
    <p:notesMasterId r:id="rId15"/>
  </p:notesMasterIdLst>
  <p:handoutMasterIdLst>
    <p:handoutMasterId r:id="rId16"/>
  </p:handoutMasterIdLst>
  <p:sldIdLst>
    <p:sldId id="256" r:id="rId5"/>
    <p:sldId id="257" r:id="rId6"/>
    <p:sldId id="275" r:id="rId7"/>
    <p:sldId id="271" r:id="rId8"/>
    <p:sldId id="272" r:id="rId9"/>
    <p:sldId id="263" r:id="rId10"/>
    <p:sldId id="273" r:id="rId11"/>
    <p:sldId id="274" r:id="rId12"/>
    <p:sldId id="260"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1E42"/>
    <a:srgbClr val="E2DED9"/>
    <a:srgbClr val="FDFDFD"/>
    <a:srgbClr val="DEDBD8"/>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C2FFA5D-87B4-456A-9821-1D502468CF0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115" d="100"/>
          <a:sy n="115" d="100"/>
        </p:scale>
        <p:origin x="426" y="108"/>
      </p:cViewPr>
      <p:guideLst/>
    </p:cSldViewPr>
  </p:slideViewPr>
  <p:notesTextViewPr>
    <p:cViewPr>
      <p:scale>
        <a:sx n="1" d="1"/>
        <a:sy n="1" d="1"/>
      </p:scale>
      <p:origin x="0" y="0"/>
    </p:cViewPr>
  </p:notesTextViewPr>
  <p:notesViewPr>
    <p:cSldViewPr snapToGrid="0">
      <p:cViewPr varScale="1">
        <p:scale>
          <a:sx n="89" d="100"/>
          <a:sy n="89" d="100"/>
        </p:scale>
        <p:origin x="30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D2192B-FE9F-48FE-ACF4-F1F4FE771C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2A0175F3-6636-4B18-A910-6FE8C3E44562}">
      <dgm:prSet phldrT="[Текст]" custT="1"/>
      <dgm:spPr>
        <a:solidFill>
          <a:schemeClr val="accent1">
            <a:lumMod val="20000"/>
            <a:lumOff val="8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b="1" dirty="0">
              <a:solidFill>
                <a:schemeClr val="tx1"/>
              </a:solidFill>
              <a:effectLst>
                <a:outerShdw blurRad="38100" dist="38100" dir="2700000" algn="tl">
                  <a:srgbClr val="000000">
                    <a:alpha val="43137"/>
                  </a:srgbClr>
                </a:outerShdw>
              </a:effectLst>
              <a:latin typeface="Bookman Old Style" panose="02050604050505020204" pitchFamily="18" charset="0"/>
            </a:rPr>
            <a:t>the Code of the RK “ON SUBSURFACE AND SUBSURFACE USE”.</a:t>
          </a:r>
        </a:p>
        <a:p>
          <a:pPr marL="0" marR="0" lvl="0" indent="0" defTabSz="914400" eaLnBrk="1" fontAlgn="auto" latinLnBrk="0" hangingPunct="1">
            <a:lnSpc>
              <a:spcPct val="100000"/>
            </a:lnSpc>
            <a:spcBef>
              <a:spcPts val="0"/>
            </a:spcBef>
            <a:spcAft>
              <a:spcPts val="0"/>
            </a:spcAft>
            <a:buClrTx/>
            <a:buSzTx/>
            <a:buFontTx/>
            <a:buNone/>
            <a:tabLst/>
            <a:defRPr/>
          </a:pPr>
          <a:r>
            <a:rPr lang="en-US" sz="1600" dirty="0">
              <a:solidFill>
                <a:schemeClr val="tx1"/>
              </a:solidFill>
              <a:effectLst>
                <a:outerShdw blurRad="38100" dist="38100" dir="2700000" algn="tl">
                  <a:srgbClr val="000000">
                    <a:alpha val="43137"/>
                  </a:srgbClr>
                </a:outerShdw>
              </a:effectLst>
              <a:latin typeface="Bookman Old Style" panose="02050604050505020204" pitchFamily="18" charset="0"/>
            </a:rPr>
            <a:t> </a:t>
          </a:r>
          <a:r>
            <a:rPr lang="en-US" sz="1200" dirty="0">
              <a:solidFill>
                <a:schemeClr val="tx1"/>
              </a:solidFill>
              <a:effectLst>
                <a:outerShdw blurRad="38100" dist="38100" dir="2700000" algn="tl">
                  <a:srgbClr val="000000">
                    <a:alpha val="43137"/>
                  </a:srgbClr>
                </a:outerShdw>
              </a:effectLst>
              <a:latin typeface="Bookman Old Style" panose="02050604050505020204" pitchFamily="18" charset="0"/>
            </a:rPr>
            <a:t>The aim of the Code is to ensure the sustainable development of</a:t>
          </a:r>
          <a:endParaRPr lang="ru-RU" sz="1200" dirty="0">
            <a:solidFill>
              <a:schemeClr val="tx1"/>
            </a:solidFill>
            <a:effectLst>
              <a:outerShdw blurRad="38100" dist="38100" dir="2700000" algn="tl">
                <a:srgbClr val="000000">
                  <a:alpha val="43137"/>
                </a:srgbClr>
              </a:outerShdw>
            </a:effectLst>
            <a:latin typeface="Bookman Old Style" panose="02050604050505020204" pitchFamily="18" charset="0"/>
          </a:endParaRPr>
        </a:p>
        <a:p>
          <a:r>
            <a:rPr lang="en-US" sz="1200" dirty="0">
              <a:solidFill>
                <a:schemeClr val="tx1"/>
              </a:solidFill>
              <a:effectLst>
                <a:outerShdw blurRad="38100" dist="38100" dir="2700000" algn="tl">
                  <a:srgbClr val="000000">
                    <a:alpha val="43137"/>
                  </a:srgbClr>
                </a:outerShdw>
              </a:effectLst>
              <a:latin typeface="Bookman Old Style" panose="02050604050505020204" pitchFamily="18" charset="0"/>
            </a:rPr>
            <a:t>the mineral resources base of the RK</a:t>
          </a:r>
          <a:endParaRPr lang="ru-RU" sz="1200" dirty="0">
            <a:solidFill>
              <a:schemeClr val="tx1"/>
            </a:solidFill>
            <a:effectLst>
              <a:outerShdw blurRad="38100" dist="38100" dir="2700000" algn="tl">
                <a:srgbClr val="000000">
                  <a:alpha val="43137"/>
                </a:srgbClr>
              </a:outerShdw>
            </a:effectLst>
            <a:latin typeface="Bookman Old Style" panose="02050604050505020204" pitchFamily="18" charset="0"/>
          </a:endParaRPr>
        </a:p>
        <a:p>
          <a:pPr lvl="0" defTabSz="2889250">
            <a:lnSpc>
              <a:spcPct val="90000"/>
            </a:lnSpc>
            <a:spcBef>
              <a:spcPct val="0"/>
            </a:spcBef>
            <a:spcAft>
              <a:spcPct val="35000"/>
            </a:spcAft>
          </a:pPr>
          <a:endParaRPr lang="ru-RU" sz="1400" dirty="0"/>
        </a:p>
      </dgm:t>
    </dgm:pt>
    <dgm:pt modelId="{911217E7-42E9-4B97-BA68-2A3E7F8A3E5A}" type="parTrans" cxnId="{ECBF1914-7E04-4696-8C87-D2B026769048}">
      <dgm:prSet/>
      <dgm:spPr/>
      <dgm:t>
        <a:bodyPr/>
        <a:lstStyle/>
        <a:p>
          <a:endParaRPr lang="ru-RU"/>
        </a:p>
      </dgm:t>
    </dgm:pt>
    <dgm:pt modelId="{DFF19280-4040-4E6C-BD17-A8E2F5EC7D22}" type="sibTrans" cxnId="{ECBF1914-7E04-4696-8C87-D2B026769048}">
      <dgm:prSet/>
      <dgm:spPr/>
      <dgm:t>
        <a:bodyPr/>
        <a:lstStyle/>
        <a:p>
          <a:endParaRPr lang="ru-RU"/>
        </a:p>
      </dgm:t>
    </dgm:pt>
    <dgm:pt modelId="{39F092DF-26BB-464B-BA21-703CEEBBCF50}">
      <dgm:prSet phldrT="[Текст]" custT="1"/>
      <dgm:spPr>
        <a:solidFill>
          <a:schemeClr val="accent1">
            <a:lumMod val="20000"/>
            <a:lumOff val="80000"/>
          </a:schemeClr>
        </a:solidFill>
      </dgm:spPr>
      <dgm: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ECOLOGICAL CODE of the RK </a:t>
          </a:r>
          <a:r>
            <a:rPr lang="en-US" sz="12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regulates the protection, restoration and preservation of the environment, the use and restoration of natural resources in economic and other activities related to the use of natural resources and the impact on the environment within the territory of the RK </a:t>
          </a:r>
          <a:endParaRPr lang="ru-RU" sz="12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endParaRPr>
        </a:p>
      </dgm:t>
    </dgm:pt>
    <dgm:pt modelId="{EA0F609F-208E-4E73-8C8F-3EC4D87D8529}" type="parTrans" cxnId="{058E197D-64EF-4AF2-9E0E-83DB95872DC2}">
      <dgm:prSet/>
      <dgm:spPr/>
      <dgm:t>
        <a:bodyPr/>
        <a:lstStyle/>
        <a:p>
          <a:endParaRPr lang="ru-RU"/>
        </a:p>
      </dgm:t>
    </dgm:pt>
    <dgm:pt modelId="{1D9C7DA7-8B22-41D4-BC8E-0712F6A433B2}" type="sibTrans" cxnId="{058E197D-64EF-4AF2-9E0E-83DB95872DC2}">
      <dgm:prSet/>
      <dgm:spPr/>
      <dgm:t>
        <a:bodyPr/>
        <a:lstStyle/>
        <a:p>
          <a:endParaRPr lang="ru-RU"/>
        </a:p>
      </dgm:t>
    </dgm:pt>
    <dgm:pt modelId="{8A6BE2E0-8603-488B-9CEB-F97FEDB2DA7E}">
      <dgm:prSet phldrT="[Текст]" custT="1"/>
      <dgm:spPr>
        <a:solidFill>
          <a:schemeClr val="accent1">
            <a:lumMod val="20000"/>
            <a:lumOff val="80000"/>
          </a:schemeClr>
        </a:solidFill>
      </dgm:spPr>
      <dgm: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LAND CODE of the RK </a:t>
          </a:r>
          <a:r>
            <a:rPr lang="en-US"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regulates land relations in order to ensure the rational use and protection of land, the recovery of soil fertility, the preservation and improvement of the environment</a:t>
          </a:r>
          <a:endParaRPr lang="ru-RU" sz="16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endParaRPr>
        </a:p>
      </dgm:t>
    </dgm:pt>
    <dgm:pt modelId="{EC435958-EDDF-4EF6-8C20-BFE049ED3533}" type="parTrans" cxnId="{FF7B33BB-9BF7-4AC5-8142-01C7688F2D66}">
      <dgm:prSet/>
      <dgm:spPr/>
      <dgm:t>
        <a:bodyPr/>
        <a:lstStyle/>
        <a:p>
          <a:endParaRPr lang="ru-RU"/>
        </a:p>
      </dgm:t>
    </dgm:pt>
    <dgm:pt modelId="{E468CDE6-20EB-4879-B89F-06D2EFE959E7}" type="sibTrans" cxnId="{FF7B33BB-9BF7-4AC5-8142-01C7688F2D66}">
      <dgm:prSet/>
      <dgm:spPr/>
      <dgm:t>
        <a:bodyPr/>
        <a:lstStyle/>
        <a:p>
          <a:endParaRPr lang="ru-RU"/>
        </a:p>
      </dgm:t>
    </dgm:pt>
    <dgm:pt modelId="{A1DFA0D6-BC20-4213-A789-C44083361298}">
      <dgm:prSet phldrT="[Текст]" custT="1"/>
      <dgm:spPr>
        <a:solidFill>
          <a:schemeClr val="accent1">
            <a:lumMod val="20000"/>
            <a:lumOff val="80000"/>
          </a:schemeClr>
        </a:solidFill>
      </dgm:spPr>
      <dgm: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WATER CODE of the RK </a:t>
          </a:r>
          <a:r>
            <a:rPr lang="en-US"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is aimed at achievement and maintenance of the environmentally safe and economically optimal water use and protection of water resources, water supply and water disposal </a:t>
          </a:r>
          <a:endParaRPr lang="ru-RU"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endParaRPr>
        </a:p>
      </dgm:t>
    </dgm:pt>
    <dgm:pt modelId="{98D21399-E2ED-453E-AC15-241180D5FB31}" type="parTrans" cxnId="{48AF7137-0D99-4B9F-B9D7-5FD92A607F8F}">
      <dgm:prSet/>
      <dgm:spPr/>
      <dgm:t>
        <a:bodyPr/>
        <a:lstStyle/>
        <a:p>
          <a:endParaRPr lang="ru-RU"/>
        </a:p>
      </dgm:t>
    </dgm:pt>
    <dgm:pt modelId="{6772F024-D055-491B-86A5-EE67D66AEB14}" type="sibTrans" cxnId="{48AF7137-0D99-4B9F-B9D7-5FD92A607F8F}">
      <dgm:prSet/>
      <dgm:spPr/>
      <dgm:t>
        <a:bodyPr/>
        <a:lstStyle/>
        <a:p>
          <a:endParaRPr lang="ru-RU"/>
        </a:p>
      </dgm:t>
    </dgm:pt>
    <dgm:pt modelId="{0F7D7C81-49BA-4BED-8E33-A66D10E73F7E}">
      <dgm:prSet phldrT="[Текст]" custT="1"/>
      <dgm:spPr>
        <a:solidFill>
          <a:schemeClr val="accent1">
            <a:lumMod val="20000"/>
            <a:lumOff val="80000"/>
          </a:schemeClr>
        </a:solidFill>
      </dgm:spPr>
      <dgm: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2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CONCEPT FOR THE DEVELOPMENT OF THE FUEL AND ENERGY COMPLEX OF THE REPUBLIC OF KAZAKHSTAN UNTIL 2030  </a:t>
          </a:r>
          <a:r>
            <a:rPr lang="en-US" sz="1200" b="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is approved by the Government in order to develop the fuel and energy complex and improve the efficiency of use of energy resources</a:t>
          </a:r>
          <a:endParaRPr lang="ru-RU" sz="1200" b="0" kern="1200" dirty="0"/>
        </a:p>
      </dgm:t>
    </dgm:pt>
    <dgm:pt modelId="{E5BD25C4-6E3C-4894-9141-E1EA73DD73C5}" type="parTrans" cxnId="{75727610-E04E-475D-A517-9075138676D3}">
      <dgm:prSet/>
      <dgm:spPr/>
      <dgm:t>
        <a:bodyPr/>
        <a:lstStyle/>
        <a:p>
          <a:endParaRPr lang="ru-RU"/>
        </a:p>
      </dgm:t>
    </dgm:pt>
    <dgm:pt modelId="{7E7A1881-716F-44FF-AF7F-5178B8A030D9}" type="sibTrans" cxnId="{75727610-E04E-475D-A517-9075138676D3}">
      <dgm:prSet/>
      <dgm:spPr/>
      <dgm:t>
        <a:bodyPr/>
        <a:lstStyle/>
        <a:p>
          <a:endParaRPr lang="ru-RU"/>
        </a:p>
      </dgm:t>
    </dgm:pt>
    <dgm:pt modelId="{73987081-87BD-474E-A098-EB322AC6D78D}">
      <dgm:prSet phldrT="[Текст]" custT="1"/>
      <dgm:spPr>
        <a:solidFill>
          <a:schemeClr val="accent1">
            <a:lumMod val="20000"/>
            <a:lumOff val="80000"/>
          </a:schemeClr>
        </a:solidFill>
      </dgm:spPr>
      <dgm: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CONCEPT FOR THE DEVELOPMENT OF THE GEOLOGICAL INDUSTRY OF THE REPUBLIC OF KAZAKHSTAN UNTIL 2030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is aimed at development of the geological industry</a:t>
          </a:r>
          <a:endParaRPr lang="ru-RU"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endParaRPr>
        </a:p>
        <a:p>
          <a:pPr marL="0" lvl="0" algn="ctr" defTabSz="711200">
            <a:lnSpc>
              <a:spcPct val="90000"/>
            </a:lnSpc>
            <a:spcBef>
              <a:spcPct val="0"/>
            </a:spcBef>
            <a:spcAft>
              <a:spcPct val="35000"/>
            </a:spcAft>
          </a:pPr>
          <a:endParaRPr lang="ru-RU" sz="1600" kern="1200" dirty="0"/>
        </a:p>
      </dgm:t>
    </dgm:pt>
    <dgm:pt modelId="{9C252208-301F-45A2-A50A-19989EF7FB5B}" type="parTrans" cxnId="{9D02A12F-19D1-40A1-8ABE-73DB68BDB486}">
      <dgm:prSet/>
      <dgm:spPr/>
      <dgm:t>
        <a:bodyPr/>
        <a:lstStyle/>
        <a:p>
          <a:endParaRPr lang="ru-RU"/>
        </a:p>
      </dgm:t>
    </dgm:pt>
    <dgm:pt modelId="{3071FF19-2DD1-4476-B21D-E0AAA02BD79C}" type="sibTrans" cxnId="{9D02A12F-19D1-40A1-8ABE-73DB68BDB486}">
      <dgm:prSet/>
      <dgm:spPr/>
      <dgm:t>
        <a:bodyPr/>
        <a:lstStyle/>
        <a:p>
          <a:endParaRPr lang="ru-RU"/>
        </a:p>
      </dgm:t>
    </dgm:pt>
    <dgm:pt modelId="{D139DDF9-54AD-4F02-BDE7-61C4B3A3E89A}" type="pres">
      <dgm:prSet presAssocID="{E6D2192B-FE9F-48FE-ACF4-F1F4FE771C8A}" presName="diagram" presStyleCnt="0">
        <dgm:presLayoutVars>
          <dgm:dir/>
          <dgm:resizeHandles val="exact"/>
        </dgm:presLayoutVars>
      </dgm:prSet>
      <dgm:spPr/>
      <dgm:t>
        <a:bodyPr/>
        <a:lstStyle/>
        <a:p>
          <a:endParaRPr lang="ru-RU"/>
        </a:p>
      </dgm:t>
    </dgm:pt>
    <dgm:pt modelId="{FB6BC771-3103-414D-8A0A-467512EA0CBB}" type="pres">
      <dgm:prSet presAssocID="{2A0175F3-6636-4B18-A910-6FE8C3E44562}" presName="node" presStyleLbl="node1" presStyleIdx="0" presStyleCnt="6" custLinFactNeighborX="-5378" custLinFactNeighborY="-737">
        <dgm:presLayoutVars>
          <dgm:bulletEnabled val="1"/>
        </dgm:presLayoutVars>
      </dgm:prSet>
      <dgm:spPr/>
      <dgm:t>
        <a:bodyPr/>
        <a:lstStyle/>
        <a:p>
          <a:endParaRPr lang="ru-RU"/>
        </a:p>
      </dgm:t>
    </dgm:pt>
    <dgm:pt modelId="{45DFFDF0-F8D4-4E9F-858A-BF273EC71D81}" type="pres">
      <dgm:prSet presAssocID="{DFF19280-4040-4E6C-BD17-A8E2F5EC7D22}" presName="sibTrans" presStyleCnt="0"/>
      <dgm:spPr/>
    </dgm:pt>
    <dgm:pt modelId="{D3113E3D-52F4-417F-B7CB-A8E28CBE1E83}" type="pres">
      <dgm:prSet presAssocID="{39F092DF-26BB-464B-BA21-703CEEBBCF50}" presName="node" presStyleLbl="node1" presStyleIdx="1" presStyleCnt="6">
        <dgm:presLayoutVars>
          <dgm:bulletEnabled val="1"/>
        </dgm:presLayoutVars>
      </dgm:prSet>
      <dgm:spPr/>
      <dgm:t>
        <a:bodyPr/>
        <a:lstStyle/>
        <a:p>
          <a:endParaRPr lang="ru-RU"/>
        </a:p>
      </dgm:t>
    </dgm:pt>
    <dgm:pt modelId="{F84DD59A-5E34-42F4-B2D4-C094F225F1A1}" type="pres">
      <dgm:prSet presAssocID="{1D9C7DA7-8B22-41D4-BC8E-0712F6A433B2}" presName="sibTrans" presStyleCnt="0"/>
      <dgm:spPr/>
    </dgm:pt>
    <dgm:pt modelId="{5696AD4F-05CD-42E8-9D22-37B8211ED9F9}" type="pres">
      <dgm:prSet presAssocID="{8A6BE2E0-8603-488B-9CEB-F97FEDB2DA7E}" presName="node" presStyleLbl="node1" presStyleIdx="2" presStyleCnt="6">
        <dgm:presLayoutVars>
          <dgm:bulletEnabled val="1"/>
        </dgm:presLayoutVars>
      </dgm:prSet>
      <dgm:spPr/>
      <dgm:t>
        <a:bodyPr/>
        <a:lstStyle/>
        <a:p>
          <a:endParaRPr lang="ru-RU"/>
        </a:p>
      </dgm:t>
    </dgm:pt>
    <dgm:pt modelId="{1B987C69-C931-46D1-B1EB-C794B2B67866}" type="pres">
      <dgm:prSet presAssocID="{E468CDE6-20EB-4879-B89F-06D2EFE959E7}" presName="sibTrans" presStyleCnt="0"/>
      <dgm:spPr/>
    </dgm:pt>
    <dgm:pt modelId="{A31B3C2E-61B8-4D7B-9F03-ECB9A828AAEE}" type="pres">
      <dgm:prSet presAssocID="{A1DFA0D6-BC20-4213-A789-C44083361298}" presName="node" presStyleLbl="node1" presStyleIdx="3" presStyleCnt="6">
        <dgm:presLayoutVars>
          <dgm:bulletEnabled val="1"/>
        </dgm:presLayoutVars>
      </dgm:prSet>
      <dgm:spPr/>
      <dgm:t>
        <a:bodyPr/>
        <a:lstStyle/>
        <a:p>
          <a:endParaRPr lang="ru-RU"/>
        </a:p>
      </dgm:t>
    </dgm:pt>
    <dgm:pt modelId="{8F89BABB-75DE-47B0-9ADF-F4B2E25F938F}" type="pres">
      <dgm:prSet presAssocID="{6772F024-D055-491B-86A5-EE67D66AEB14}" presName="sibTrans" presStyleCnt="0"/>
      <dgm:spPr/>
    </dgm:pt>
    <dgm:pt modelId="{DC2EBD90-BF05-48AF-89B1-A3D9D08BA700}" type="pres">
      <dgm:prSet presAssocID="{0F7D7C81-49BA-4BED-8E33-A66D10E73F7E}" presName="node" presStyleLbl="node1" presStyleIdx="4" presStyleCnt="6">
        <dgm:presLayoutVars>
          <dgm:bulletEnabled val="1"/>
        </dgm:presLayoutVars>
      </dgm:prSet>
      <dgm:spPr/>
      <dgm:t>
        <a:bodyPr/>
        <a:lstStyle/>
        <a:p>
          <a:endParaRPr lang="ru-RU"/>
        </a:p>
      </dgm:t>
    </dgm:pt>
    <dgm:pt modelId="{D7F5ECAE-1A69-476F-99DC-65516ACC53A6}" type="pres">
      <dgm:prSet presAssocID="{7E7A1881-716F-44FF-AF7F-5178B8A030D9}" presName="sibTrans" presStyleCnt="0"/>
      <dgm:spPr/>
    </dgm:pt>
    <dgm:pt modelId="{4853B162-E673-47D9-958E-8B02518F52B4}" type="pres">
      <dgm:prSet presAssocID="{73987081-87BD-474E-A098-EB322AC6D78D}" presName="node" presStyleLbl="node1" presStyleIdx="5" presStyleCnt="6">
        <dgm:presLayoutVars>
          <dgm:bulletEnabled val="1"/>
        </dgm:presLayoutVars>
      </dgm:prSet>
      <dgm:spPr/>
      <dgm:t>
        <a:bodyPr/>
        <a:lstStyle/>
        <a:p>
          <a:endParaRPr lang="ru-RU"/>
        </a:p>
      </dgm:t>
    </dgm:pt>
  </dgm:ptLst>
  <dgm:cxnLst>
    <dgm:cxn modelId="{058E197D-64EF-4AF2-9E0E-83DB95872DC2}" srcId="{E6D2192B-FE9F-48FE-ACF4-F1F4FE771C8A}" destId="{39F092DF-26BB-464B-BA21-703CEEBBCF50}" srcOrd="1" destOrd="0" parTransId="{EA0F609F-208E-4E73-8C8F-3EC4D87D8529}" sibTransId="{1D9C7DA7-8B22-41D4-BC8E-0712F6A433B2}"/>
    <dgm:cxn modelId="{ECBF1914-7E04-4696-8C87-D2B026769048}" srcId="{E6D2192B-FE9F-48FE-ACF4-F1F4FE771C8A}" destId="{2A0175F3-6636-4B18-A910-6FE8C3E44562}" srcOrd="0" destOrd="0" parTransId="{911217E7-42E9-4B97-BA68-2A3E7F8A3E5A}" sibTransId="{DFF19280-4040-4E6C-BD17-A8E2F5EC7D22}"/>
    <dgm:cxn modelId="{65FD7985-88E2-4DF8-860D-3864299CACA1}" type="presOf" srcId="{73987081-87BD-474E-A098-EB322AC6D78D}" destId="{4853B162-E673-47D9-958E-8B02518F52B4}" srcOrd="0" destOrd="0" presId="urn:microsoft.com/office/officeart/2005/8/layout/default"/>
    <dgm:cxn modelId="{EFB455D8-4F70-4EE5-BB8B-20A8C8355750}" type="presOf" srcId="{E6D2192B-FE9F-48FE-ACF4-F1F4FE771C8A}" destId="{D139DDF9-54AD-4F02-BDE7-61C4B3A3E89A}" srcOrd="0" destOrd="0" presId="urn:microsoft.com/office/officeart/2005/8/layout/default"/>
    <dgm:cxn modelId="{30299490-2099-4CBE-9BB0-0079B98E47B8}" type="presOf" srcId="{A1DFA0D6-BC20-4213-A789-C44083361298}" destId="{A31B3C2E-61B8-4D7B-9F03-ECB9A828AAEE}" srcOrd="0" destOrd="0" presId="urn:microsoft.com/office/officeart/2005/8/layout/default"/>
    <dgm:cxn modelId="{0D61689D-C755-4DB4-93E7-4667DE6A1DAD}" type="presOf" srcId="{2A0175F3-6636-4B18-A910-6FE8C3E44562}" destId="{FB6BC771-3103-414D-8A0A-467512EA0CBB}" srcOrd="0" destOrd="0" presId="urn:microsoft.com/office/officeart/2005/8/layout/default"/>
    <dgm:cxn modelId="{9D02A12F-19D1-40A1-8ABE-73DB68BDB486}" srcId="{E6D2192B-FE9F-48FE-ACF4-F1F4FE771C8A}" destId="{73987081-87BD-474E-A098-EB322AC6D78D}" srcOrd="5" destOrd="0" parTransId="{9C252208-301F-45A2-A50A-19989EF7FB5B}" sibTransId="{3071FF19-2DD1-4476-B21D-E0AAA02BD79C}"/>
    <dgm:cxn modelId="{FB0E00AD-45C7-40B0-93CF-8C2CA5A305CB}" type="presOf" srcId="{39F092DF-26BB-464B-BA21-703CEEBBCF50}" destId="{D3113E3D-52F4-417F-B7CB-A8E28CBE1E83}" srcOrd="0" destOrd="0" presId="urn:microsoft.com/office/officeart/2005/8/layout/default"/>
    <dgm:cxn modelId="{98144B18-9F95-48B2-B408-151EF2706C91}" type="presOf" srcId="{8A6BE2E0-8603-488B-9CEB-F97FEDB2DA7E}" destId="{5696AD4F-05CD-42E8-9D22-37B8211ED9F9}" srcOrd="0" destOrd="0" presId="urn:microsoft.com/office/officeart/2005/8/layout/default"/>
    <dgm:cxn modelId="{75727610-E04E-475D-A517-9075138676D3}" srcId="{E6D2192B-FE9F-48FE-ACF4-F1F4FE771C8A}" destId="{0F7D7C81-49BA-4BED-8E33-A66D10E73F7E}" srcOrd="4" destOrd="0" parTransId="{E5BD25C4-6E3C-4894-9141-E1EA73DD73C5}" sibTransId="{7E7A1881-716F-44FF-AF7F-5178B8A030D9}"/>
    <dgm:cxn modelId="{72C8F9A8-BDF1-442E-891A-4CA8BDDDC829}" type="presOf" srcId="{0F7D7C81-49BA-4BED-8E33-A66D10E73F7E}" destId="{DC2EBD90-BF05-48AF-89B1-A3D9D08BA700}" srcOrd="0" destOrd="0" presId="urn:microsoft.com/office/officeart/2005/8/layout/default"/>
    <dgm:cxn modelId="{48AF7137-0D99-4B9F-B9D7-5FD92A607F8F}" srcId="{E6D2192B-FE9F-48FE-ACF4-F1F4FE771C8A}" destId="{A1DFA0D6-BC20-4213-A789-C44083361298}" srcOrd="3" destOrd="0" parTransId="{98D21399-E2ED-453E-AC15-241180D5FB31}" sibTransId="{6772F024-D055-491B-86A5-EE67D66AEB14}"/>
    <dgm:cxn modelId="{FF7B33BB-9BF7-4AC5-8142-01C7688F2D66}" srcId="{E6D2192B-FE9F-48FE-ACF4-F1F4FE771C8A}" destId="{8A6BE2E0-8603-488B-9CEB-F97FEDB2DA7E}" srcOrd="2" destOrd="0" parTransId="{EC435958-EDDF-4EF6-8C20-BFE049ED3533}" sibTransId="{E468CDE6-20EB-4879-B89F-06D2EFE959E7}"/>
    <dgm:cxn modelId="{676ED1E2-D42E-41DD-8F70-E4477988A8EB}" type="presParOf" srcId="{D139DDF9-54AD-4F02-BDE7-61C4B3A3E89A}" destId="{FB6BC771-3103-414D-8A0A-467512EA0CBB}" srcOrd="0" destOrd="0" presId="urn:microsoft.com/office/officeart/2005/8/layout/default"/>
    <dgm:cxn modelId="{59F8499B-920C-46A2-ADC4-F9CCB47E5973}" type="presParOf" srcId="{D139DDF9-54AD-4F02-BDE7-61C4B3A3E89A}" destId="{45DFFDF0-F8D4-4E9F-858A-BF273EC71D81}" srcOrd="1" destOrd="0" presId="urn:microsoft.com/office/officeart/2005/8/layout/default"/>
    <dgm:cxn modelId="{CBFE72DD-9325-4229-9AA8-86583492A3ED}" type="presParOf" srcId="{D139DDF9-54AD-4F02-BDE7-61C4B3A3E89A}" destId="{D3113E3D-52F4-417F-B7CB-A8E28CBE1E83}" srcOrd="2" destOrd="0" presId="urn:microsoft.com/office/officeart/2005/8/layout/default"/>
    <dgm:cxn modelId="{71FE7845-0EEC-4CD4-B865-006607E745BF}" type="presParOf" srcId="{D139DDF9-54AD-4F02-BDE7-61C4B3A3E89A}" destId="{F84DD59A-5E34-42F4-B2D4-C094F225F1A1}" srcOrd="3" destOrd="0" presId="urn:microsoft.com/office/officeart/2005/8/layout/default"/>
    <dgm:cxn modelId="{9FF3C632-E80D-4004-BDBF-D88EAA96A6F3}" type="presParOf" srcId="{D139DDF9-54AD-4F02-BDE7-61C4B3A3E89A}" destId="{5696AD4F-05CD-42E8-9D22-37B8211ED9F9}" srcOrd="4" destOrd="0" presId="urn:microsoft.com/office/officeart/2005/8/layout/default"/>
    <dgm:cxn modelId="{62E9FA68-F664-439D-A5A7-5A1F18692822}" type="presParOf" srcId="{D139DDF9-54AD-4F02-BDE7-61C4B3A3E89A}" destId="{1B987C69-C931-46D1-B1EB-C794B2B67866}" srcOrd="5" destOrd="0" presId="urn:microsoft.com/office/officeart/2005/8/layout/default"/>
    <dgm:cxn modelId="{A3D263AE-9A4B-443C-9321-9B30C5E45972}" type="presParOf" srcId="{D139DDF9-54AD-4F02-BDE7-61C4B3A3E89A}" destId="{A31B3C2E-61B8-4D7B-9F03-ECB9A828AAEE}" srcOrd="6" destOrd="0" presId="urn:microsoft.com/office/officeart/2005/8/layout/default"/>
    <dgm:cxn modelId="{8AB9CE42-54CD-4537-B161-9F159F19D225}" type="presParOf" srcId="{D139DDF9-54AD-4F02-BDE7-61C4B3A3E89A}" destId="{8F89BABB-75DE-47B0-9ADF-F4B2E25F938F}" srcOrd="7" destOrd="0" presId="urn:microsoft.com/office/officeart/2005/8/layout/default"/>
    <dgm:cxn modelId="{D47CE33E-CF0B-4809-9C18-D2857B9BD1CA}" type="presParOf" srcId="{D139DDF9-54AD-4F02-BDE7-61C4B3A3E89A}" destId="{DC2EBD90-BF05-48AF-89B1-A3D9D08BA700}" srcOrd="8" destOrd="0" presId="urn:microsoft.com/office/officeart/2005/8/layout/default"/>
    <dgm:cxn modelId="{B397026B-DE6C-41F4-AF0F-FF98B8E8AB09}" type="presParOf" srcId="{D139DDF9-54AD-4F02-BDE7-61C4B3A3E89A}" destId="{D7F5ECAE-1A69-476F-99DC-65516ACC53A6}" srcOrd="9" destOrd="0" presId="urn:microsoft.com/office/officeart/2005/8/layout/default"/>
    <dgm:cxn modelId="{B6837954-6091-44F2-8AC5-2ECAD89C347E}" type="presParOf" srcId="{D139DDF9-54AD-4F02-BDE7-61C4B3A3E89A}" destId="{4853B162-E673-47D9-958E-8B02518F52B4}"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6BC771-3103-414D-8A0A-467512EA0CBB}">
      <dsp:nvSpPr>
        <dsp:cNvPr id="0" name=""/>
        <dsp:cNvSpPr/>
      </dsp:nvSpPr>
      <dsp:spPr>
        <a:xfrm>
          <a:off x="0" y="125210"/>
          <a:ext cx="3127123" cy="1876273"/>
        </a:xfrm>
        <a:prstGeom prst="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solidFill>
                <a:schemeClr val="tx1"/>
              </a:solidFill>
              <a:effectLst>
                <a:outerShdw blurRad="38100" dist="38100" dir="2700000" algn="tl">
                  <a:srgbClr val="000000">
                    <a:alpha val="43137"/>
                  </a:srgbClr>
                </a:outerShdw>
              </a:effectLst>
              <a:latin typeface="Bookman Old Style" panose="02050604050505020204" pitchFamily="18" charset="0"/>
            </a:rPr>
            <a:t>the Code of the RK “ON SUBSURFACE AND SUBSURFACE USE”.</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a:solidFill>
                <a:schemeClr val="tx1"/>
              </a:solidFill>
              <a:effectLst>
                <a:outerShdw blurRad="38100" dist="38100" dir="2700000" algn="tl">
                  <a:srgbClr val="000000">
                    <a:alpha val="43137"/>
                  </a:srgbClr>
                </a:outerShdw>
              </a:effectLst>
              <a:latin typeface="Bookman Old Style" panose="02050604050505020204" pitchFamily="18" charset="0"/>
            </a:rPr>
            <a:t> </a:t>
          </a:r>
          <a:r>
            <a:rPr lang="en-US" sz="1200" kern="1200" dirty="0">
              <a:solidFill>
                <a:schemeClr val="tx1"/>
              </a:solidFill>
              <a:effectLst>
                <a:outerShdw blurRad="38100" dist="38100" dir="2700000" algn="tl">
                  <a:srgbClr val="000000">
                    <a:alpha val="43137"/>
                  </a:srgbClr>
                </a:outerShdw>
              </a:effectLst>
              <a:latin typeface="Bookman Old Style" panose="02050604050505020204" pitchFamily="18" charset="0"/>
            </a:rPr>
            <a:t>The aim of the Code is to ensure the sustainable development of</a:t>
          </a:r>
          <a:endParaRPr lang="ru-RU" sz="1200" kern="1200" dirty="0">
            <a:solidFill>
              <a:schemeClr val="tx1"/>
            </a:solidFill>
            <a:effectLst>
              <a:outerShdw blurRad="38100" dist="38100" dir="2700000" algn="tl">
                <a:srgbClr val="000000">
                  <a:alpha val="43137"/>
                </a:srgbClr>
              </a:outerShdw>
            </a:effectLst>
            <a:latin typeface="Bookman Old Style" panose="02050604050505020204" pitchFamily="18" charset="0"/>
          </a:endParaRPr>
        </a:p>
        <a:p>
          <a:pPr algn="ctr">
            <a:spcBef>
              <a:spcPct val="0"/>
            </a:spcBef>
          </a:pPr>
          <a:r>
            <a:rPr lang="en-US" sz="1200" kern="1200" dirty="0">
              <a:solidFill>
                <a:schemeClr val="tx1"/>
              </a:solidFill>
              <a:effectLst>
                <a:outerShdw blurRad="38100" dist="38100" dir="2700000" algn="tl">
                  <a:srgbClr val="000000">
                    <a:alpha val="43137"/>
                  </a:srgbClr>
                </a:outerShdw>
              </a:effectLst>
              <a:latin typeface="Bookman Old Style" panose="02050604050505020204" pitchFamily="18" charset="0"/>
            </a:rPr>
            <a:t>the mineral resources base of the RK</a:t>
          </a:r>
          <a:endParaRPr lang="ru-RU" sz="1200" kern="1200" dirty="0">
            <a:solidFill>
              <a:schemeClr val="tx1"/>
            </a:solidFill>
            <a:effectLst>
              <a:outerShdw blurRad="38100" dist="38100" dir="2700000" algn="tl">
                <a:srgbClr val="000000">
                  <a:alpha val="43137"/>
                </a:srgbClr>
              </a:outerShdw>
            </a:effectLst>
            <a:latin typeface="Bookman Old Style" panose="02050604050505020204" pitchFamily="18" charset="0"/>
          </a:endParaRPr>
        </a:p>
        <a:p>
          <a:pPr lvl="0" algn="ctr" defTabSz="2889250">
            <a:lnSpc>
              <a:spcPct val="90000"/>
            </a:lnSpc>
            <a:spcBef>
              <a:spcPct val="0"/>
            </a:spcBef>
            <a:spcAft>
              <a:spcPct val="35000"/>
            </a:spcAft>
          </a:pPr>
          <a:endParaRPr lang="ru-RU" sz="1400" kern="1200" dirty="0"/>
        </a:p>
      </dsp:txBody>
      <dsp:txXfrm>
        <a:off x="0" y="125210"/>
        <a:ext cx="3127123" cy="1876273"/>
      </dsp:txXfrm>
    </dsp:sp>
    <dsp:sp modelId="{D3113E3D-52F4-417F-B7CB-A8E28CBE1E83}">
      <dsp:nvSpPr>
        <dsp:cNvPr id="0" name=""/>
        <dsp:cNvSpPr/>
      </dsp:nvSpPr>
      <dsp:spPr>
        <a:xfrm>
          <a:off x="3439835" y="139038"/>
          <a:ext cx="3127123" cy="1876273"/>
        </a:xfrm>
        <a:prstGeom prst="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ECOLOGICAL CODE of the RK </a:t>
          </a:r>
          <a:r>
            <a:rPr lang="en-US" sz="12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regulates the protection, restoration and preservation of the environment, the use and restoration of natural resources in economic and other activities related to the use of natural resources and the impact on the environment within the territory of the RK </a:t>
          </a:r>
          <a:endParaRPr lang="ru-RU" sz="12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endParaRPr>
        </a:p>
      </dsp:txBody>
      <dsp:txXfrm>
        <a:off x="3439835" y="139038"/>
        <a:ext cx="3127123" cy="1876273"/>
      </dsp:txXfrm>
    </dsp:sp>
    <dsp:sp modelId="{5696AD4F-05CD-42E8-9D22-37B8211ED9F9}">
      <dsp:nvSpPr>
        <dsp:cNvPr id="0" name=""/>
        <dsp:cNvSpPr/>
      </dsp:nvSpPr>
      <dsp:spPr>
        <a:xfrm>
          <a:off x="6879670" y="139038"/>
          <a:ext cx="3127123" cy="1876273"/>
        </a:xfrm>
        <a:prstGeom prst="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LAND CODE of the RK </a:t>
          </a:r>
          <a:r>
            <a:rPr lang="en-US"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regulates land relations in order to ensure the rational use and protection of land, the recovery of soil fertility, the preservation and improvement of the environment</a:t>
          </a:r>
          <a:endParaRPr lang="ru-RU" sz="16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endParaRPr>
        </a:p>
      </dsp:txBody>
      <dsp:txXfrm>
        <a:off x="6879670" y="139038"/>
        <a:ext cx="3127123" cy="1876273"/>
      </dsp:txXfrm>
    </dsp:sp>
    <dsp:sp modelId="{A31B3C2E-61B8-4D7B-9F03-ECB9A828AAEE}">
      <dsp:nvSpPr>
        <dsp:cNvPr id="0" name=""/>
        <dsp:cNvSpPr/>
      </dsp:nvSpPr>
      <dsp:spPr>
        <a:xfrm>
          <a:off x="0" y="2328025"/>
          <a:ext cx="3127123" cy="1876273"/>
        </a:xfrm>
        <a:prstGeom prst="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WATER CODE of the RK </a:t>
          </a:r>
          <a:r>
            <a:rPr lang="en-US"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is aimed at achievement and maintenance of the environmentally safe and economically optimal water use and protection of water resources, water supply and water disposal </a:t>
          </a:r>
          <a:endParaRPr lang="ru-RU"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endParaRPr>
        </a:p>
      </dsp:txBody>
      <dsp:txXfrm>
        <a:off x="0" y="2328025"/>
        <a:ext cx="3127123" cy="1876273"/>
      </dsp:txXfrm>
    </dsp:sp>
    <dsp:sp modelId="{DC2EBD90-BF05-48AF-89B1-A3D9D08BA700}">
      <dsp:nvSpPr>
        <dsp:cNvPr id="0" name=""/>
        <dsp:cNvSpPr/>
      </dsp:nvSpPr>
      <dsp:spPr>
        <a:xfrm>
          <a:off x="3439835" y="2328025"/>
          <a:ext cx="3127123" cy="1876273"/>
        </a:xfrm>
        <a:prstGeom prst="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2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CONCEPT FOR THE DEVELOPMENT OF THE FUEL AND ENERGY COMPLEX OF THE REPUBLIC OF KAZAKHSTAN UNTIL 2030  </a:t>
          </a:r>
          <a:r>
            <a:rPr lang="en-US" sz="1200" b="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is approved by the Government in order to develop the fuel and energy complex and improve the efficiency of use of energy resources</a:t>
          </a:r>
          <a:endParaRPr lang="ru-RU" sz="1200" b="0" kern="1200" dirty="0"/>
        </a:p>
      </dsp:txBody>
      <dsp:txXfrm>
        <a:off x="3439835" y="2328025"/>
        <a:ext cx="3127123" cy="1876273"/>
      </dsp:txXfrm>
    </dsp:sp>
    <dsp:sp modelId="{4853B162-E673-47D9-958E-8B02518F52B4}">
      <dsp:nvSpPr>
        <dsp:cNvPr id="0" name=""/>
        <dsp:cNvSpPr/>
      </dsp:nvSpPr>
      <dsp:spPr>
        <a:xfrm>
          <a:off x="6879670" y="2328025"/>
          <a:ext cx="3127123" cy="1876273"/>
        </a:xfrm>
        <a:prstGeom prst="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b="1"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the CONCEPT FOR THE DEVELOPMENT OF THE GEOLOGICAL INDUSTRY OF THE REPUBLIC OF KAZAKHSTAN UNTIL 2030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rPr>
            <a:t>is aimed at development of the geological industry</a:t>
          </a:r>
          <a:endParaRPr lang="ru-RU" sz="1400" kern="1200" dirty="0">
            <a:solidFill>
              <a:prstClr val="black"/>
            </a:solidFill>
            <a:effectLst>
              <a:outerShdw blurRad="38100" dist="38100" dir="2700000" algn="tl">
                <a:srgbClr val="000000">
                  <a:alpha val="43137"/>
                </a:srgbClr>
              </a:outerShdw>
            </a:effectLst>
            <a:latin typeface="Bookman Old Style" panose="02050604050505020204" pitchFamily="18" charset="0"/>
            <a:ea typeface="+mn-ea"/>
            <a:cs typeface="+mn-cs"/>
          </a:endParaRPr>
        </a:p>
        <a:p>
          <a:pPr marL="0" lvl="0" algn="ctr" defTabSz="711200">
            <a:lnSpc>
              <a:spcPct val="90000"/>
            </a:lnSpc>
            <a:spcBef>
              <a:spcPct val="0"/>
            </a:spcBef>
            <a:spcAft>
              <a:spcPct val="35000"/>
            </a:spcAft>
          </a:pPr>
          <a:endParaRPr lang="ru-RU" sz="1600" kern="1200" dirty="0"/>
        </a:p>
      </dsp:txBody>
      <dsp:txXfrm>
        <a:off x="6879670" y="2328025"/>
        <a:ext cx="3127123" cy="187627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79C598A0-6389-4FD0-A026-3AC0926C56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F185631D-31E2-4332-B315-61BF10A509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C2460A-72C2-479A-824B-679D81ADC588}" type="datetimeFigureOut">
              <a:rPr lang="ru-RU" smtClean="0"/>
              <a:t>31.10.2020</a:t>
            </a:fld>
            <a:endParaRPr lang="ru-RU"/>
          </a:p>
        </p:txBody>
      </p:sp>
      <p:sp>
        <p:nvSpPr>
          <p:cNvPr id="4" name="Нижний колонтитул 3">
            <a:extLst>
              <a:ext uri="{FF2B5EF4-FFF2-40B4-BE49-F238E27FC236}">
                <a16:creationId xmlns:a16="http://schemas.microsoft.com/office/drawing/2014/main" id="{23E1C65D-4A71-47AF-BD76-FABBAD42A7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093BB66C-7ABE-4C2A-84D7-AE05BA407A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1539DD-A92B-4F1C-BC38-2E7C8B88CEBD}" type="slidenum">
              <a:rPr lang="ru-RU" smtClean="0"/>
              <a:t>‹#›</a:t>
            </a:fld>
            <a:endParaRPr lang="ru-RU"/>
          </a:p>
        </p:txBody>
      </p:sp>
    </p:spTree>
    <p:extLst>
      <p:ext uri="{BB962C8B-B14F-4D97-AF65-F5344CB8AC3E}">
        <p14:creationId xmlns:p14="http://schemas.microsoft.com/office/powerpoint/2010/main" val="33653286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noProof="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65A44-E243-40BB-AAED-976B10DE93EF}" type="datetimeFigureOut">
              <a:rPr lang="ru-RU" noProof="0" smtClean="0"/>
              <a:t>31.10.2020</a:t>
            </a:fld>
            <a:endParaRPr lang="ru-RU" noProof="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noProof="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C0BD4-A34C-469F-B9A9-E8F46BC93518}" type="slidenum">
              <a:rPr lang="ru-RU" noProof="0" smtClean="0"/>
              <a:t>‹#›</a:t>
            </a:fld>
            <a:endParaRPr lang="ru-RU" noProof="0"/>
          </a:p>
        </p:txBody>
      </p:sp>
    </p:spTree>
    <p:extLst>
      <p:ext uri="{BB962C8B-B14F-4D97-AF65-F5344CB8AC3E}">
        <p14:creationId xmlns:p14="http://schemas.microsoft.com/office/powerpoint/2010/main" val="2507670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1</a:t>
            </a:fld>
            <a:endParaRPr lang="ru-RU" noProof="0"/>
          </a:p>
        </p:txBody>
      </p:sp>
    </p:spTree>
    <p:extLst>
      <p:ext uri="{BB962C8B-B14F-4D97-AF65-F5344CB8AC3E}">
        <p14:creationId xmlns:p14="http://schemas.microsoft.com/office/powerpoint/2010/main" val="423376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2</a:t>
            </a:fld>
            <a:endParaRPr lang="ru-RU" noProof="0"/>
          </a:p>
        </p:txBody>
      </p:sp>
    </p:spTree>
    <p:extLst>
      <p:ext uri="{BB962C8B-B14F-4D97-AF65-F5344CB8AC3E}">
        <p14:creationId xmlns:p14="http://schemas.microsoft.com/office/powerpoint/2010/main" val="2184082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6</a:t>
            </a:fld>
            <a:endParaRPr lang="ru-RU" noProof="0"/>
          </a:p>
        </p:txBody>
      </p:sp>
    </p:spTree>
    <p:extLst>
      <p:ext uri="{BB962C8B-B14F-4D97-AF65-F5344CB8AC3E}">
        <p14:creationId xmlns:p14="http://schemas.microsoft.com/office/powerpoint/2010/main" val="3579174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9</a:t>
            </a:fld>
            <a:endParaRPr lang="ru-RU" noProof="0"/>
          </a:p>
        </p:txBody>
      </p:sp>
    </p:spTree>
    <p:extLst>
      <p:ext uri="{BB962C8B-B14F-4D97-AF65-F5344CB8AC3E}">
        <p14:creationId xmlns:p14="http://schemas.microsoft.com/office/powerpoint/2010/main" val="924535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1954866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89996568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6393179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55886606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191623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25480514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70620108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57004686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Объект и галерея ">
    <p:spTree>
      <p:nvGrpSpPr>
        <p:cNvPr id="1" name=""/>
        <p:cNvGrpSpPr/>
        <p:nvPr/>
      </p:nvGrpSpPr>
      <p:grpSpPr>
        <a:xfrm>
          <a:off x="0" y="0"/>
          <a:ext cx="0" cy="0"/>
          <a:chOff x="0" y="0"/>
          <a:chExt cx="0" cy="0"/>
        </a:xfrm>
      </p:grpSpPr>
      <p:sp>
        <p:nvSpPr>
          <p:cNvPr id="3" name="Объект 2"/>
          <p:cNvSpPr>
            <a:spLocks noGrp="1"/>
          </p:cNvSpPr>
          <p:nvPr>
            <p:ph idx="1"/>
          </p:nvPr>
        </p:nvSpPr>
        <p:spPr>
          <a:xfrm>
            <a:off x="1300394" y="3128470"/>
            <a:ext cx="3024000" cy="1906565"/>
          </a:xfrm>
        </p:spPr>
        <p:txBody>
          <a:bodyPr rtlCol="0" anchor="ct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Текст 3"/>
          <p:cNvSpPr>
            <a:spLocks noGrp="1"/>
          </p:cNvSpPr>
          <p:nvPr>
            <p:ph type="body" sz="half" idx="2"/>
          </p:nvPr>
        </p:nvSpPr>
        <p:spPr>
          <a:xfrm>
            <a:off x="7873638" y="5144980"/>
            <a:ext cx="3036438" cy="807405"/>
          </a:xfrm>
        </p:spPr>
        <p:txBody>
          <a:bodyPr rtlCol="0"/>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Образец текста</a:t>
            </a:r>
          </a:p>
        </p:txBody>
      </p:sp>
      <p:sp>
        <p:nvSpPr>
          <p:cNvPr id="5" name="Дата 4"/>
          <p:cNvSpPr>
            <a:spLocks noGrp="1"/>
          </p:cNvSpPr>
          <p:nvPr>
            <p:ph type="dt" sz="half" idx="10"/>
          </p:nvPr>
        </p:nvSpPr>
        <p:spPr/>
        <p:txBody>
          <a:bodyPr rtlCol="0"/>
          <a:lstStyle/>
          <a:p>
            <a:pPr rtl="0"/>
            <a:fld id="{6844E216-DE60-44BD-B2E6-80ABE805C558}" type="datetime1">
              <a:rPr lang="ru-RU" noProof="0" smtClean="0"/>
              <a:t>31.10.2020</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Добавьте здесь нижний колонтитул</a:t>
            </a:r>
          </a:p>
        </p:txBody>
      </p:sp>
      <p:cxnSp>
        <p:nvCxnSpPr>
          <p:cNvPr id="9" name="Прямая соединительная линия 8">
            <a:extLst>
              <a:ext uri="{FF2B5EF4-FFF2-40B4-BE49-F238E27FC236}">
                <a16:creationId xmlns:a16="http://schemas.microsoft.com/office/drawing/2014/main" id="{6CC09F73-0AD6-4A1E-A331-75A00B808982}"/>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8" name="Объект 2">
            <a:extLst>
              <a:ext uri="{FF2B5EF4-FFF2-40B4-BE49-F238E27FC236}">
                <a16:creationId xmlns:a16="http://schemas.microsoft.com/office/drawing/2014/main" id="{9DE9A20D-024F-4A17-9B20-526AA4037253}"/>
              </a:ext>
            </a:extLst>
          </p:cNvPr>
          <p:cNvSpPr>
            <a:spLocks noGrp="1"/>
          </p:cNvSpPr>
          <p:nvPr>
            <p:ph idx="12"/>
          </p:nvPr>
        </p:nvSpPr>
        <p:spPr>
          <a:xfrm>
            <a:off x="4602108" y="3128470"/>
            <a:ext cx="3024000" cy="1906565"/>
          </a:xfrm>
        </p:spPr>
        <p:txBody>
          <a:bodyPr rtlCol="0" anchor="ct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0" name="Объект 2">
            <a:extLst>
              <a:ext uri="{FF2B5EF4-FFF2-40B4-BE49-F238E27FC236}">
                <a16:creationId xmlns:a16="http://schemas.microsoft.com/office/drawing/2014/main" id="{37D8F60F-F9DD-4AAC-BF28-C004CCDF2D69}"/>
              </a:ext>
            </a:extLst>
          </p:cNvPr>
          <p:cNvSpPr>
            <a:spLocks noGrp="1"/>
          </p:cNvSpPr>
          <p:nvPr>
            <p:ph idx="13"/>
          </p:nvPr>
        </p:nvSpPr>
        <p:spPr>
          <a:xfrm>
            <a:off x="7873638" y="3128470"/>
            <a:ext cx="3024000" cy="1906565"/>
          </a:xfrm>
        </p:spPr>
        <p:txBody>
          <a:bodyPr rtlCol="0" anchor="ct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1" name="Текст 3">
            <a:extLst>
              <a:ext uri="{FF2B5EF4-FFF2-40B4-BE49-F238E27FC236}">
                <a16:creationId xmlns:a16="http://schemas.microsoft.com/office/drawing/2014/main" id="{8F09FDD8-5B1C-4AAA-8EEC-0A77C9E477D1}"/>
              </a:ext>
            </a:extLst>
          </p:cNvPr>
          <p:cNvSpPr>
            <a:spLocks noGrp="1"/>
          </p:cNvSpPr>
          <p:nvPr>
            <p:ph type="body" sz="half" idx="14"/>
          </p:nvPr>
        </p:nvSpPr>
        <p:spPr>
          <a:xfrm>
            <a:off x="4595889" y="5144979"/>
            <a:ext cx="3036438" cy="807405"/>
          </a:xfrm>
        </p:spPr>
        <p:txBody>
          <a:bodyPr rtlCol="0"/>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Образец текста</a:t>
            </a:r>
          </a:p>
        </p:txBody>
      </p:sp>
      <p:sp>
        <p:nvSpPr>
          <p:cNvPr id="12" name="Текст 3">
            <a:extLst>
              <a:ext uri="{FF2B5EF4-FFF2-40B4-BE49-F238E27FC236}">
                <a16:creationId xmlns:a16="http://schemas.microsoft.com/office/drawing/2014/main" id="{E6DF0B7E-E17E-4875-966D-4DE67F755B71}"/>
              </a:ext>
            </a:extLst>
          </p:cNvPr>
          <p:cNvSpPr>
            <a:spLocks noGrp="1"/>
          </p:cNvSpPr>
          <p:nvPr>
            <p:ph type="body" sz="half" idx="15"/>
          </p:nvPr>
        </p:nvSpPr>
        <p:spPr>
          <a:xfrm>
            <a:off x="1306587" y="5144978"/>
            <a:ext cx="3036438" cy="807405"/>
          </a:xfrm>
        </p:spPr>
        <p:txBody>
          <a:bodyPr rtlCol="0"/>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Образец текста</a:t>
            </a:r>
          </a:p>
        </p:txBody>
      </p:sp>
      <p:cxnSp>
        <p:nvCxnSpPr>
          <p:cNvPr id="13" name="Прямая соединительная линия 12">
            <a:extLst>
              <a:ext uri="{FF2B5EF4-FFF2-40B4-BE49-F238E27FC236}">
                <a16:creationId xmlns:a16="http://schemas.microsoft.com/office/drawing/2014/main" id="{5685D963-B130-47E9-AFCC-AEBED2B1155B}"/>
              </a:ext>
            </a:extLst>
          </p:cNvPr>
          <p:cNvCxnSpPr>
            <a:cxnSpLocks/>
          </p:cNvCxnSpPr>
          <p:nvPr userDrawn="1"/>
        </p:nvCxnSpPr>
        <p:spPr>
          <a:xfrm>
            <a:off x="4484077" y="5144977"/>
            <a:ext cx="0" cy="864000"/>
          </a:xfrm>
          <a:prstGeom prst="line">
            <a:avLst/>
          </a:prstGeom>
          <a:ln w="19050">
            <a:solidFill>
              <a:schemeClr val="bg2">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 name="Прямая соединительная линия 13">
            <a:extLst>
              <a:ext uri="{FF2B5EF4-FFF2-40B4-BE49-F238E27FC236}">
                <a16:creationId xmlns:a16="http://schemas.microsoft.com/office/drawing/2014/main" id="{2FA9B6CF-713A-4942-BE35-A61AFCDDFD3D}"/>
              </a:ext>
            </a:extLst>
          </p:cNvPr>
          <p:cNvCxnSpPr>
            <a:cxnSpLocks/>
          </p:cNvCxnSpPr>
          <p:nvPr userDrawn="1"/>
        </p:nvCxnSpPr>
        <p:spPr>
          <a:xfrm>
            <a:off x="7757747" y="5144977"/>
            <a:ext cx="0" cy="864000"/>
          </a:xfrm>
          <a:prstGeom prst="line">
            <a:avLst/>
          </a:prstGeom>
          <a:ln w="19050">
            <a:solidFill>
              <a:schemeClr val="bg2">
                <a:lumMod val="75000"/>
              </a:schemeClr>
            </a:solidFill>
          </a:ln>
        </p:spPr>
        <p:style>
          <a:lnRef idx="3">
            <a:schemeClr val="accent1"/>
          </a:lnRef>
          <a:fillRef idx="0">
            <a:schemeClr val="accent1"/>
          </a:fillRef>
          <a:effectRef idx="2">
            <a:schemeClr val="accent1"/>
          </a:effectRef>
          <a:fontRef idx="minor">
            <a:schemeClr val="tx1"/>
          </a:fontRef>
        </p:style>
      </p:cxnSp>
      <p:sp>
        <p:nvSpPr>
          <p:cNvPr id="19" name="Текст 18">
            <a:extLst>
              <a:ext uri="{FF2B5EF4-FFF2-40B4-BE49-F238E27FC236}">
                <a16:creationId xmlns:a16="http://schemas.microsoft.com/office/drawing/2014/main" id="{93809A32-C7A4-4739-994B-BE492F855ACC}"/>
              </a:ext>
            </a:extLst>
          </p:cNvPr>
          <p:cNvSpPr>
            <a:spLocks noGrp="1"/>
          </p:cNvSpPr>
          <p:nvPr>
            <p:ph type="body" sz="quarter" idx="16"/>
          </p:nvPr>
        </p:nvSpPr>
        <p:spPr>
          <a:xfrm>
            <a:off x="1290908" y="1617663"/>
            <a:ext cx="9618391" cy="1336675"/>
          </a:xfrm>
        </p:spPr>
        <p:txBody>
          <a:bodyPr rtlCol="0">
            <a:noAutofit/>
          </a:body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7" name="Заголовок 6">
            <a:extLst>
              <a:ext uri="{FF2B5EF4-FFF2-40B4-BE49-F238E27FC236}">
                <a16:creationId xmlns:a16="http://schemas.microsoft.com/office/drawing/2014/main" id="{2C1ABD52-D5FE-4FC2-8449-5DA0E52853E1}"/>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4018164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rtlCol="0" anchor="t"/>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10"/>
          </p:nvPr>
        </p:nvSpPr>
        <p:spPr/>
        <p:txBody>
          <a:bodyPr rtlCol="0"/>
          <a:lstStyle/>
          <a:p>
            <a:pPr rtl="0"/>
            <a:fld id="{40425941-3DD5-41F9-B09F-193FEF772587}" type="datetime1">
              <a:rPr lang="ru-RU" noProof="0" smtClean="0"/>
              <a:t>31.10.2020</a:t>
            </a:fld>
            <a:endParaRPr lang="ru-RU" noProof="0"/>
          </a:p>
        </p:txBody>
      </p:sp>
      <p:sp>
        <p:nvSpPr>
          <p:cNvPr id="5" name="Нижний колонтитул 4"/>
          <p:cNvSpPr>
            <a:spLocks noGrp="1"/>
          </p:cNvSpPr>
          <p:nvPr>
            <p:ph type="ftr" sz="quarter" idx="11"/>
          </p:nvPr>
        </p:nvSpPr>
        <p:spPr/>
        <p:txBody>
          <a:bodyPr rtlCol="0"/>
          <a:lstStyle/>
          <a:p>
            <a:pPr rtl="0"/>
            <a:r>
              <a:rPr lang="ru-RU" noProof="0"/>
              <a:t>Добавьте здесь нижний колонтитул</a:t>
            </a:r>
          </a:p>
        </p:txBody>
      </p:sp>
      <p:cxnSp>
        <p:nvCxnSpPr>
          <p:cNvPr id="33" name="Прямая соединительная линия 32"/>
          <p:cNvCxnSpPr/>
          <p:nvPr/>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6" name="Заголовок 5">
            <a:extLst>
              <a:ext uri="{FF2B5EF4-FFF2-40B4-BE49-F238E27FC236}">
                <a16:creationId xmlns:a16="http://schemas.microsoft.com/office/drawing/2014/main" id="{C414FF1F-6558-4E39-87DB-276E44F5477C}"/>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16549341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Объект с подписью">
    <p:spTree>
      <p:nvGrpSpPr>
        <p:cNvPr id="1" name=""/>
        <p:cNvGrpSpPr/>
        <p:nvPr/>
      </p:nvGrpSpPr>
      <p:grpSpPr>
        <a:xfrm>
          <a:off x="0" y="0"/>
          <a:ext cx="0" cy="0"/>
          <a:chOff x="0" y="0"/>
          <a:chExt cx="0" cy="0"/>
        </a:xfrm>
      </p:grpSpPr>
      <p:sp>
        <p:nvSpPr>
          <p:cNvPr id="3" name="Объект 2"/>
          <p:cNvSpPr>
            <a:spLocks noGrp="1"/>
          </p:cNvSpPr>
          <p:nvPr>
            <p:ph idx="1"/>
          </p:nvPr>
        </p:nvSpPr>
        <p:spPr>
          <a:xfrm>
            <a:off x="5095246" y="1645522"/>
            <a:ext cx="5807176" cy="3840852"/>
          </a:xfrm>
        </p:spPr>
        <p:txBody>
          <a:bodyPr rtlCol="0" anchor="ct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Текст 3"/>
          <p:cNvSpPr>
            <a:spLocks noGrp="1"/>
          </p:cNvSpPr>
          <p:nvPr>
            <p:ph type="body" sz="half" idx="2"/>
          </p:nvPr>
        </p:nvSpPr>
        <p:spPr>
          <a:xfrm>
            <a:off x="1290909" y="1645522"/>
            <a:ext cx="3600000" cy="3836725"/>
          </a:xfrm>
        </p:spPr>
        <p:txBody>
          <a:bodyPr rtlCol="0"/>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Образец текста</a:t>
            </a:r>
          </a:p>
        </p:txBody>
      </p:sp>
      <p:sp>
        <p:nvSpPr>
          <p:cNvPr id="5" name="Дата 4"/>
          <p:cNvSpPr>
            <a:spLocks noGrp="1"/>
          </p:cNvSpPr>
          <p:nvPr>
            <p:ph type="dt" sz="half" idx="10"/>
          </p:nvPr>
        </p:nvSpPr>
        <p:spPr/>
        <p:txBody>
          <a:bodyPr rtlCol="0"/>
          <a:lstStyle/>
          <a:p>
            <a:pPr rtl="0"/>
            <a:fld id="{98477DC9-5435-44D0-95AB-3C3F83189E16}" type="datetime1">
              <a:rPr lang="ru-RU" noProof="0" smtClean="0"/>
              <a:t>31.10.2020</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Добавьте здесь нижний колонтитул</a:t>
            </a:r>
          </a:p>
        </p:txBody>
      </p:sp>
      <p:cxnSp>
        <p:nvCxnSpPr>
          <p:cNvPr id="9" name="Прямая соединительная линия 8">
            <a:extLst>
              <a:ext uri="{FF2B5EF4-FFF2-40B4-BE49-F238E27FC236}">
                <a16:creationId xmlns:a16="http://schemas.microsoft.com/office/drawing/2014/main" id="{6CC09F73-0AD6-4A1E-A331-75A00B808982}"/>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Заголовок 6">
            <a:extLst>
              <a:ext uri="{FF2B5EF4-FFF2-40B4-BE49-F238E27FC236}">
                <a16:creationId xmlns:a16="http://schemas.microsoft.com/office/drawing/2014/main" id="{1B74F78C-6D32-47C3-ABB2-6E7092A9C4A3}"/>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1460267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40425941-3DD5-41F9-B09F-193FEF772587}" type="datetime1">
              <a:rPr lang="ru-RU" noProof="0" smtClean="0"/>
              <a:t>31.10.2020</a:t>
            </a:fld>
            <a:endParaRPr lang="ru-RU" noProof="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1EC49A-8AF1-42DC-A460-5A1EA18D2F40}" type="slidenum">
              <a:rPr lang="ru-RU" smtClean="0"/>
              <a:t>‹#›</a:t>
            </a:fld>
            <a:endParaRPr lang="ru-RU"/>
          </a:p>
        </p:txBody>
      </p:sp>
    </p:spTree>
    <p:extLst>
      <p:ext uri="{BB962C8B-B14F-4D97-AF65-F5344CB8AC3E}">
        <p14:creationId xmlns:p14="http://schemas.microsoft.com/office/powerpoint/2010/main" val="41581081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rtlCol="0"/>
          <a:lstStyle/>
          <a:p>
            <a:pPr rtl="0"/>
            <a:fld id="{9FA3EBBD-1E81-4456-8129-DF67B1ED666B}" type="datetime1">
              <a:rPr lang="ru-RU" noProof="0" smtClean="0"/>
              <a:t>31.10.2020</a:t>
            </a:fld>
            <a:endParaRPr lang="ru-RU" noProof="0"/>
          </a:p>
        </p:txBody>
      </p:sp>
      <p:sp>
        <p:nvSpPr>
          <p:cNvPr id="4" name="Нижний колонтитул 3"/>
          <p:cNvSpPr>
            <a:spLocks noGrp="1"/>
          </p:cNvSpPr>
          <p:nvPr>
            <p:ph type="ftr" sz="quarter" idx="11"/>
          </p:nvPr>
        </p:nvSpPr>
        <p:spPr/>
        <p:txBody>
          <a:bodyPr rtlCol="0"/>
          <a:lstStyle/>
          <a:p>
            <a:pPr rtl="0"/>
            <a:r>
              <a:rPr lang="ru-RU" noProof="0"/>
              <a:t>Добавьте здесь нижний колонтитул</a:t>
            </a:r>
          </a:p>
        </p:txBody>
      </p:sp>
      <p:cxnSp>
        <p:nvCxnSpPr>
          <p:cNvPr id="7" name="Прямая соединительная линия 6">
            <a:extLst>
              <a:ext uri="{FF2B5EF4-FFF2-40B4-BE49-F238E27FC236}">
                <a16:creationId xmlns:a16="http://schemas.microsoft.com/office/drawing/2014/main" id="{FFB55B52-B62C-4800-AAC1-B15AF2FE1F45}"/>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5" name="Заголовок 4">
            <a:extLst>
              <a:ext uri="{FF2B5EF4-FFF2-40B4-BE49-F238E27FC236}">
                <a16:creationId xmlns:a16="http://schemas.microsoft.com/office/drawing/2014/main" id="{3DF0054B-B64C-418E-A1B8-428EE4A1DB50}"/>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27385043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1292239" y="2161853"/>
            <a:ext cx="4645152" cy="3448595"/>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Объект 3"/>
          <p:cNvSpPr>
            <a:spLocks noGrp="1"/>
          </p:cNvSpPr>
          <p:nvPr>
            <p:ph sz="half" idx="2"/>
          </p:nvPr>
        </p:nvSpPr>
        <p:spPr>
          <a:xfrm>
            <a:off x="6258679" y="2168318"/>
            <a:ext cx="4645152" cy="3441520"/>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Дата 4"/>
          <p:cNvSpPr>
            <a:spLocks noGrp="1"/>
          </p:cNvSpPr>
          <p:nvPr>
            <p:ph type="dt" sz="half" idx="10"/>
          </p:nvPr>
        </p:nvSpPr>
        <p:spPr/>
        <p:txBody>
          <a:bodyPr rtlCol="0"/>
          <a:lstStyle/>
          <a:p>
            <a:pPr rtl="0"/>
            <a:fld id="{835D4091-5C1E-4C09-A3E2-A3F3BCA87B79}" type="datetime1">
              <a:rPr lang="ru-RU" noProof="0" smtClean="0"/>
              <a:t>31.10.2020</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Добавьте здесь нижний колонтитул</a:t>
            </a:r>
          </a:p>
        </p:txBody>
      </p:sp>
      <p:cxnSp>
        <p:nvCxnSpPr>
          <p:cNvPr id="9" name="Прямая соединительная линия 8">
            <a:extLst>
              <a:ext uri="{FF2B5EF4-FFF2-40B4-BE49-F238E27FC236}">
                <a16:creationId xmlns:a16="http://schemas.microsoft.com/office/drawing/2014/main" id="{4715607D-9DE2-4687-AAF8-EF2427252A90}"/>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Заголовок 6">
            <a:extLst>
              <a:ext uri="{FF2B5EF4-FFF2-40B4-BE49-F238E27FC236}">
                <a16:creationId xmlns:a16="http://schemas.microsoft.com/office/drawing/2014/main" id="{2F96D46B-C1B8-46AB-87DF-61A8058B1F42}"/>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2777504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Сравнение">
    <p:spTree>
      <p:nvGrpSpPr>
        <p:cNvPr id="1" name=""/>
        <p:cNvGrpSpPr/>
        <p:nvPr/>
      </p:nvGrpSpPr>
      <p:grpSpPr>
        <a:xfrm>
          <a:off x="0" y="0"/>
          <a:ext cx="0" cy="0"/>
          <a:chOff x="0" y="0"/>
          <a:chExt cx="0" cy="0"/>
        </a:xfrm>
      </p:grpSpPr>
      <p:sp>
        <p:nvSpPr>
          <p:cNvPr id="3" name="Текст 2"/>
          <p:cNvSpPr>
            <a:spLocks noGrp="1"/>
          </p:cNvSpPr>
          <p:nvPr>
            <p:ph type="body" idx="1"/>
          </p:nvPr>
        </p:nvSpPr>
        <p:spPr>
          <a:xfrm>
            <a:off x="1287315" y="1950795"/>
            <a:ext cx="4645152" cy="801943"/>
          </a:xfrm>
        </p:spPr>
        <p:txBody>
          <a:bodyPr rtlCol="0"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4" name="Объект 3"/>
          <p:cNvSpPr>
            <a:spLocks noGrp="1"/>
          </p:cNvSpPr>
          <p:nvPr>
            <p:ph sz="half" idx="2"/>
          </p:nvPr>
        </p:nvSpPr>
        <p:spPr>
          <a:xfrm>
            <a:off x="1287315" y="2755515"/>
            <a:ext cx="4645152" cy="2644457"/>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Текст 4"/>
          <p:cNvSpPr>
            <a:spLocks noGrp="1"/>
          </p:cNvSpPr>
          <p:nvPr>
            <p:ph type="body" sz="quarter" idx="3"/>
          </p:nvPr>
        </p:nvSpPr>
        <p:spPr>
          <a:xfrm>
            <a:off x="6252486" y="1954249"/>
            <a:ext cx="4645152" cy="802237"/>
          </a:xfrm>
        </p:spPr>
        <p:txBody>
          <a:bodyPr rtlCol="0"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6" name="Объект 5"/>
          <p:cNvSpPr>
            <a:spLocks noGrp="1"/>
          </p:cNvSpPr>
          <p:nvPr>
            <p:ph sz="quarter" idx="4"/>
          </p:nvPr>
        </p:nvSpPr>
        <p:spPr>
          <a:xfrm>
            <a:off x="6252486" y="2752737"/>
            <a:ext cx="4645152" cy="2637371"/>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7" name="Дата 6"/>
          <p:cNvSpPr>
            <a:spLocks noGrp="1"/>
          </p:cNvSpPr>
          <p:nvPr>
            <p:ph type="dt" sz="half" idx="10"/>
          </p:nvPr>
        </p:nvSpPr>
        <p:spPr/>
        <p:txBody>
          <a:bodyPr rtlCol="0"/>
          <a:lstStyle/>
          <a:p>
            <a:pPr rtl="0"/>
            <a:fld id="{A892D991-7089-4DC2-9503-CA5EF086B634}" type="datetime1">
              <a:rPr lang="ru-RU" noProof="0" smtClean="0"/>
              <a:t>31.10.2020</a:t>
            </a:fld>
            <a:endParaRPr lang="ru-RU" noProof="0"/>
          </a:p>
        </p:txBody>
      </p:sp>
      <p:sp>
        <p:nvSpPr>
          <p:cNvPr id="8" name="Нижний колонтитул 7"/>
          <p:cNvSpPr>
            <a:spLocks noGrp="1"/>
          </p:cNvSpPr>
          <p:nvPr>
            <p:ph type="ftr" sz="quarter" idx="11"/>
          </p:nvPr>
        </p:nvSpPr>
        <p:spPr/>
        <p:txBody>
          <a:bodyPr rtlCol="0"/>
          <a:lstStyle/>
          <a:p>
            <a:pPr rtl="0"/>
            <a:r>
              <a:rPr lang="ru-RU" noProof="0"/>
              <a:t>Добавьте здесь нижний колонтитул</a:t>
            </a:r>
          </a:p>
        </p:txBody>
      </p:sp>
      <p:cxnSp>
        <p:nvCxnSpPr>
          <p:cNvPr id="11" name="Прямая соединительная линия 10">
            <a:extLst>
              <a:ext uri="{FF2B5EF4-FFF2-40B4-BE49-F238E27FC236}">
                <a16:creationId xmlns:a16="http://schemas.microsoft.com/office/drawing/2014/main" id="{C384AA55-1960-47F4-BA3C-E97A6F2D0B19}"/>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9" name="Заголовок 8">
            <a:extLst>
              <a:ext uri="{FF2B5EF4-FFF2-40B4-BE49-F238E27FC236}">
                <a16:creationId xmlns:a16="http://schemas.microsoft.com/office/drawing/2014/main" id="{09471694-1220-4CFC-A31F-622E5D3DE2D5}"/>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98174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78415799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rtl="0"/>
            <a:fld id="{835D4091-5C1E-4C09-A3E2-A3F3BCA87B79}" type="datetime1">
              <a:rPr lang="ru-RU" noProof="0" smtClean="0"/>
              <a:t>31.10.2020</a:t>
            </a:fld>
            <a:endParaRPr lang="ru-RU" noProof="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21EC49A-8AF1-42DC-A460-5A1EA18D2F40}" type="slidenum">
              <a:rPr lang="ru-RU" smtClean="0"/>
              <a:t>‹#›</a:t>
            </a:fld>
            <a:endParaRPr lang="ru-RU"/>
          </a:p>
        </p:txBody>
      </p:sp>
      <p:cxnSp>
        <p:nvCxnSpPr>
          <p:cNvPr id="9" name="Прямая соединительная линия 8">
            <a:extLst>
              <a:ext uri="{FF2B5EF4-FFF2-40B4-BE49-F238E27FC236}">
                <a16:creationId xmlns:a16="http://schemas.microsoft.com/office/drawing/2014/main" id="{4A1A904E-3A8E-4DA8-B48A-4F04DFC51E7D}"/>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926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rtl="0"/>
            <a:fld id="{A892D991-7089-4DC2-9503-CA5EF086B634}" type="datetime1">
              <a:rPr lang="ru-RU" noProof="0" smtClean="0"/>
              <a:t>31.10.2020</a:t>
            </a:fld>
            <a:endParaRPr lang="ru-RU" noProof="0"/>
          </a:p>
        </p:txBody>
      </p:sp>
      <p:sp>
        <p:nvSpPr>
          <p:cNvPr id="8" name="Footer Placeholder 7"/>
          <p:cNvSpPr>
            <a:spLocks noGrp="1"/>
          </p:cNvSpPr>
          <p:nvPr>
            <p:ph type="ftr" sz="quarter" idx="11"/>
          </p:nvPr>
        </p:nvSpPr>
        <p:spPr/>
        <p:txBody>
          <a:bodyPr/>
          <a:lstStyle/>
          <a:p>
            <a:pPr rtl="0"/>
            <a:r>
              <a:rPr lang="ru-RU" noProof="0"/>
              <a:t>Добавьте здесь нижний колонтитул</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21EC49A-8AF1-42DC-A460-5A1EA18D2F40}" type="slidenum">
              <a:rPr lang="ru-RU" smtClean="0"/>
              <a:t>‹#›</a:t>
            </a:fld>
            <a:endParaRPr lang="ru-RU"/>
          </a:p>
        </p:txBody>
      </p:sp>
      <p:cxnSp>
        <p:nvCxnSpPr>
          <p:cNvPr id="11" name="Прямая соединительная линия 10">
            <a:extLst>
              <a:ext uri="{FF2B5EF4-FFF2-40B4-BE49-F238E27FC236}">
                <a16:creationId xmlns:a16="http://schemas.microsoft.com/office/drawing/2014/main" id="{2ED59322-E88C-445F-B6BF-9364BE33DA44}"/>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770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rtl="0"/>
            <a:fld id="{9FA3EBBD-1E81-4456-8129-DF67B1ED666B}" type="datetime1">
              <a:rPr lang="ru-RU" noProof="0" smtClean="0"/>
              <a:t>31.10.2020</a:t>
            </a:fld>
            <a:endParaRPr lang="ru-RU" noProof="0"/>
          </a:p>
        </p:txBody>
      </p:sp>
      <p:sp>
        <p:nvSpPr>
          <p:cNvPr id="4" name="Footer Placeholder 3"/>
          <p:cNvSpPr>
            <a:spLocks noGrp="1"/>
          </p:cNvSpPr>
          <p:nvPr>
            <p:ph type="ftr" sz="quarter" idx="11"/>
          </p:nvPr>
        </p:nvSpPr>
        <p:spPr/>
        <p:txBody>
          <a:bodyPr/>
          <a:lstStyle/>
          <a:p>
            <a:pPr rtl="0"/>
            <a:r>
              <a:rPr lang="ru-RU" noProof="0"/>
              <a:t>Добавьте здесь нижний колонтитул</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21EC49A-8AF1-42DC-A460-5A1EA18D2F40}" type="slidenum">
              <a:rPr lang="ru-RU" smtClean="0"/>
              <a:t>‹#›</a:t>
            </a:fld>
            <a:endParaRPr lang="ru-RU"/>
          </a:p>
        </p:txBody>
      </p:sp>
      <p:cxnSp>
        <p:nvCxnSpPr>
          <p:cNvPr id="8" name="Прямая соединительная линия 7">
            <a:extLst>
              <a:ext uri="{FF2B5EF4-FFF2-40B4-BE49-F238E27FC236}">
                <a16:creationId xmlns:a16="http://schemas.microsoft.com/office/drawing/2014/main" id="{3677E227-A005-45A9-86A1-03B822DC1AFE}"/>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947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3" name="Footer Placeholder 2"/>
          <p:cNvSpPr>
            <a:spLocks noGrp="1"/>
          </p:cNvSpPr>
          <p:nvPr>
            <p:ph type="ftr" sz="quarter" idx="11"/>
          </p:nvPr>
        </p:nvSpPr>
        <p:spPr/>
        <p:txBody>
          <a:bodyPr/>
          <a:lstStyle/>
          <a:p>
            <a:pPr rtl="0"/>
            <a:r>
              <a:rPr lang="ru-RU" noProof="0"/>
              <a:t>Добавьте здесь нижний колонтитул</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50612211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rtl="0"/>
            <a:fld id="{98477DC9-5435-44D0-95AB-3C3F83189E16}" type="datetime1">
              <a:rPr lang="ru-RU" noProof="0" smtClean="0"/>
              <a:t>31.10.2020</a:t>
            </a:fld>
            <a:endParaRPr lang="ru-RU" noProof="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21EC49A-8AF1-42DC-A460-5A1EA18D2F40}" type="slidenum">
              <a:rPr lang="ru-RU" smtClean="0"/>
              <a:t>‹#›</a:t>
            </a:fld>
            <a:endParaRPr lang="ru-RU"/>
          </a:p>
        </p:txBody>
      </p:sp>
      <p:cxnSp>
        <p:nvCxnSpPr>
          <p:cNvPr id="10" name="Прямая соединительная линия 9">
            <a:extLst>
              <a:ext uri="{FF2B5EF4-FFF2-40B4-BE49-F238E27FC236}">
                <a16:creationId xmlns:a16="http://schemas.microsoft.com/office/drawing/2014/main" id="{50D382CF-DCCF-4D8F-873A-FD57D553E1E2}"/>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287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31.10.2020</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7902347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93AEF0B6-B9A8-40AE-A0DD-96A547ABA25B}" type="datetime1">
              <a:rPr lang="ru-RU" noProof="0" smtClean="0"/>
              <a:t>31.10.2020</a:t>
            </a:fld>
            <a:endParaRPr lang="ru-RU" noProof="0"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ru-RU" noProof="0"/>
              <a:t>Добавьте здесь нижний колонтитул</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968C029-DB55-4711-BF78-58FBB075B157}" type="slidenum">
              <a:rPr lang="es-ES" smtClean="0"/>
              <a:pPr/>
              <a:t>‹#›</a:t>
            </a:fld>
            <a:endParaRPr lang="es-ES"/>
          </a:p>
        </p:txBody>
      </p:sp>
    </p:spTree>
    <p:extLst>
      <p:ext uri="{BB962C8B-B14F-4D97-AF65-F5344CB8AC3E}">
        <p14:creationId xmlns:p14="http://schemas.microsoft.com/office/powerpoint/2010/main" val="811008491"/>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 id="2147483889" r:id="rId17"/>
    <p:sldLayoutId id="2147483709" r:id="rId18"/>
    <p:sldLayoutId id="2147483710" r:id="rId19"/>
    <p:sldLayoutId id="2147483712" r:id="rId20"/>
    <p:sldLayoutId id="2147483688" r:id="rId21"/>
    <p:sldLayoutId id="2147483689" r:id="rId22"/>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ultitran.com/m.exe?s=chrome&amp;amp;l1=1&amp;amp;l2=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8" name="Rectangle 11">
            <a:extLst>
              <a:ext uri="{FF2B5EF4-FFF2-40B4-BE49-F238E27FC236}">
                <a16:creationId xmlns:a16="http://schemas.microsoft.com/office/drawing/2014/main" id="{22589B50-D615-4630-B6F7-29E99FF2C4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7A83DF-4E7A-4A81-867E-10E29C4BD3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 y="0"/>
            <a:ext cx="6111243"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Заголовок 1">
            <a:extLst>
              <a:ext uri="{FF2B5EF4-FFF2-40B4-BE49-F238E27FC236}">
                <a16:creationId xmlns:a16="http://schemas.microsoft.com/office/drawing/2014/main" id="{90DCA56C-7A25-4BD4-AA72-5256E68BE4CB}"/>
              </a:ext>
            </a:extLst>
          </p:cNvPr>
          <p:cNvSpPr>
            <a:spLocks noGrp="1"/>
          </p:cNvSpPr>
          <p:nvPr>
            <p:ph type="ctrTitle"/>
          </p:nvPr>
        </p:nvSpPr>
        <p:spPr>
          <a:xfrm>
            <a:off x="540279" y="755857"/>
            <a:ext cx="5280460" cy="3943250"/>
          </a:xfrm>
        </p:spPr>
        <p:txBody>
          <a:bodyPr vert="horz" lIns="91440" tIns="45720" rIns="91440" bIns="45720" rtlCol="0" anchor="b">
            <a:normAutofit/>
          </a:bodyPr>
          <a:lstStyle/>
          <a:p>
            <a:r>
              <a:rPr lang="en-US" sz="4000" i="1" dirty="0">
                <a:solidFill>
                  <a:srgbClr val="FEFFFF"/>
                </a:solidFill>
              </a:rPr>
              <a:t>Classification of Energy and Mineral Resources and its Management in the Republic of Kazakhstan</a:t>
            </a:r>
          </a:p>
        </p:txBody>
      </p:sp>
      <p:sp>
        <p:nvSpPr>
          <p:cNvPr id="16" name="Freeform 27">
            <a:extLst>
              <a:ext uri="{FF2B5EF4-FFF2-40B4-BE49-F238E27FC236}">
                <a16:creationId xmlns:a16="http://schemas.microsoft.com/office/drawing/2014/main" id="{435515D7-4CE9-4558-BA93-E245EFB64C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6881206" cy="857047"/>
          </a:xfrm>
          <a:custGeom>
            <a:avLst/>
            <a:gdLst>
              <a:gd name="connsiteX0" fmla="*/ 0 w 6881206"/>
              <a:gd name="connsiteY0" fmla="*/ 0 h 857047"/>
              <a:gd name="connsiteX1" fmla="*/ 653445 w 6881206"/>
              <a:gd name="connsiteY1" fmla="*/ 0 h 857047"/>
              <a:gd name="connsiteX2" fmla="*/ 1156123 w 6881206"/>
              <a:gd name="connsiteY2" fmla="*/ 0 h 857047"/>
              <a:gd name="connsiteX3" fmla="*/ 1380221 w 6881206"/>
              <a:gd name="connsiteY3" fmla="*/ 0 h 857047"/>
              <a:gd name="connsiteX4" fmla="*/ 1444324 w 6881206"/>
              <a:gd name="connsiteY4" fmla="*/ 0 h 857047"/>
              <a:gd name="connsiteX5" fmla="*/ 1522072 w 6881206"/>
              <a:gd name="connsiteY5" fmla="*/ 0 h 857047"/>
              <a:gd name="connsiteX6" fmla="*/ 1596570 w 6881206"/>
              <a:gd name="connsiteY6" fmla="*/ 0 h 857047"/>
              <a:gd name="connsiteX7" fmla="*/ 1893047 w 6881206"/>
              <a:gd name="connsiteY7" fmla="*/ 0 h 857047"/>
              <a:gd name="connsiteX8" fmla="*/ 1978260 w 6881206"/>
              <a:gd name="connsiteY8" fmla="*/ 0 h 857047"/>
              <a:gd name="connsiteX9" fmla="*/ 2032793 w 6881206"/>
              <a:gd name="connsiteY9" fmla="*/ 0 h 857047"/>
              <a:gd name="connsiteX10" fmla="*/ 2095032 w 6881206"/>
              <a:gd name="connsiteY10" fmla="*/ 0 h 857047"/>
              <a:gd name="connsiteX11" fmla="*/ 2574748 w 6881206"/>
              <a:gd name="connsiteY11" fmla="*/ 0 h 857047"/>
              <a:gd name="connsiteX12" fmla="*/ 2712413 w 6881206"/>
              <a:gd name="connsiteY12" fmla="*/ 0 h 857047"/>
              <a:gd name="connsiteX13" fmla="*/ 2724164 w 6881206"/>
              <a:gd name="connsiteY13" fmla="*/ 0 h 857047"/>
              <a:gd name="connsiteX14" fmla="*/ 2806423 w 6881206"/>
              <a:gd name="connsiteY14" fmla="*/ 0 h 857047"/>
              <a:gd name="connsiteX15" fmla="*/ 2975563 w 6881206"/>
              <a:gd name="connsiteY15" fmla="*/ 0 h 857047"/>
              <a:gd name="connsiteX16" fmla="*/ 3029696 w 6881206"/>
              <a:gd name="connsiteY16" fmla="*/ 0 h 857047"/>
              <a:gd name="connsiteX17" fmla="*/ 3216247 w 6881206"/>
              <a:gd name="connsiteY17" fmla="*/ 0 h 857047"/>
              <a:gd name="connsiteX18" fmla="*/ 3464491 w 6881206"/>
              <a:gd name="connsiteY18" fmla="*/ 0 h 857047"/>
              <a:gd name="connsiteX19" fmla="*/ 3476820 w 6881206"/>
              <a:gd name="connsiteY19" fmla="*/ 0 h 857047"/>
              <a:gd name="connsiteX20" fmla="*/ 3508932 w 6881206"/>
              <a:gd name="connsiteY20" fmla="*/ 0 h 857047"/>
              <a:gd name="connsiteX21" fmla="*/ 3518154 w 6881206"/>
              <a:gd name="connsiteY21" fmla="*/ 0 h 857047"/>
              <a:gd name="connsiteX22" fmla="*/ 3563124 w 6881206"/>
              <a:gd name="connsiteY22" fmla="*/ 0 h 857047"/>
              <a:gd name="connsiteX23" fmla="*/ 3568615 w 6881206"/>
              <a:gd name="connsiteY23" fmla="*/ 0 h 857047"/>
              <a:gd name="connsiteX24" fmla="*/ 3582711 w 6881206"/>
              <a:gd name="connsiteY24" fmla="*/ 0 h 857047"/>
              <a:gd name="connsiteX25" fmla="*/ 3607047 w 6881206"/>
              <a:gd name="connsiteY25" fmla="*/ 0 h 857047"/>
              <a:gd name="connsiteX26" fmla="*/ 3711363 w 6881206"/>
              <a:gd name="connsiteY26" fmla="*/ 0 h 857047"/>
              <a:gd name="connsiteX27" fmla="*/ 3757936 w 6881206"/>
              <a:gd name="connsiteY27" fmla="*/ 0 h 857047"/>
              <a:gd name="connsiteX28" fmla="*/ 3914505 w 6881206"/>
              <a:gd name="connsiteY28" fmla="*/ 0 h 857047"/>
              <a:gd name="connsiteX29" fmla="*/ 4099165 w 6881206"/>
              <a:gd name="connsiteY29" fmla="*/ 0 h 857047"/>
              <a:gd name="connsiteX30" fmla="*/ 4176573 w 6881206"/>
              <a:gd name="connsiteY30" fmla="*/ 0 h 857047"/>
              <a:gd name="connsiteX31" fmla="*/ 4211043 w 6881206"/>
              <a:gd name="connsiteY31" fmla="*/ 0 h 857047"/>
              <a:gd name="connsiteX32" fmla="*/ 4249415 w 6881206"/>
              <a:gd name="connsiteY32" fmla="*/ 0 h 857047"/>
              <a:gd name="connsiteX33" fmla="*/ 4292911 w 6881206"/>
              <a:gd name="connsiteY33" fmla="*/ 0 h 857047"/>
              <a:gd name="connsiteX34" fmla="*/ 4715176 w 6881206"/>
              <a:gd name="connsiteY34" fmla="*/ 0 h 857047"/>
              <a:gd name="connsiteX35" fmla="*/ 4749035 w 6881206"/>
              <a:gd name="connsiteY35" fmla="*/ 0 h 857047"/>
              <a:gd name="connsiteX36" fmla="*/ 5107279 w 6881206"/>
              <a:gd name="connsiteY36" fmla="*/ 0 h 857047"/>
              <a:gd name="connsiteX37" fmla="*/ 5446306 w 6881206"/>
              <a:gd name="connsiteY37" fmla="*/ 0 h 857047"/>
              <a:gd name="connsiteX38" fmla="*/ 5654500 w 6881206"/>
              <a:gd name="connsiteY38" fmla="*/ 0 h 857047"/>
              <a:gd name="connsiteX39" fmla="*/ 5879355 w 6881206"/>
              <a:gd name="connsiteY39" fmla="*/ 0 h 857047"/>
              <a:gd name="connsiteX40" fmla="*/ 6374171 w 6881206"/>
              <a:gd name="connsiteY40" fmla="*/ 0 h 857047"/>
              <a:gd name="connsiteX41" fmla="*/ 6382691 w 6881206"/>
              <a:gd name="connsiteY41" fmla="*/ 0 h 857047"/>
              <a:gd name="connsiteX42" fmla="*/ 6406881 w 6881206"/>
              <a:gd name="connsiteY42" fmla="*/ 10516 h 857047"/>
              <a:gd name="connsiteX43" fmla="*/ 6411719 w 6881206"/>
              <a:gd name="connsiteY43" fmla="*/ 15774 h 857047"/>
              <a:gd name="connsiteX44" fmla="*/ 6412418 w 6881206"/>
              <a:gd name="connsiteY44" fmla="*/ 16534 h 857047"/>
              <a:gd name="connsiteX45" fmla="*/ 6413765 w 6881206"/>
              <a:gd name="connsiteY45" fmla="*/ 17998 h 857047"/>
              <a:gd name="connsiteX46" fmla="*/ 6418286 w 6881206"/>
              <a:gd name="connsiteY46" fmla="*/ 21854 h 857047"/>
              <a:gd name="connsiteX47" fmla="*/ 6867337 w 6881206"/>
              <a:gd name="connsiteY47" fmla="*/ 404863 h 857047"/>
              <a:gd name="connsiteX48" fmla="*/ 6867337 w 6881206"/>
              <a:gd name="connsiteY48" fmla="*/ 452185 h 857047"/>
              <a:gd name="connsiteX49" fmla="*/ 6491457 w 6881206"/>
              <a:gd name="connsiteY49" fmla="*/ 772784 h 857047"/>
              <a:gd name="connsiteX50" fmla="*/ 6413765 w 6881206"/>
              <a:gd name="connsiteY50" fmla="*/ 839050 h 857047"/>
              <a:gd name="connsiteX51" fmla="*/ 6411719 w 6881206"/>
              <a:gd name="connsiteY51" fmla="*/ 841273 h 857047"/>
              <a:gd name="connsiteX52" fmla="*/ 6406881 w 6881206"/>
              <a:gd name="connsiteY52" fmla="*/ 846531 h 857047"/>
              <a:gd name="connsiteX53" fmla="*/ 6382691 w 6881206"/>
              <a:gd name="connsiteY53" fmla="*/ 857047 h 857047"/>
              <a:gd name="connsiteX54" fmla="*/ 6374171 w 6881206"/>
              <a:gd name="connsiteY54" fmla="*/ 857047 h 857047"/>
              <a:gd name="connsiteX55" fmla="*/ 6368680 w 6881206"/>
              <a:gd name="connsiteY55" fmla="*/ 857047 h 857047"/>
              <a:gd name="connsiteX56" fmla="*/ 6348221 w 6881206"/>
              <a:gd name="connsiteY56" fmla="*/ 857047 h 857047"/>
              <a:gd name="connsiteX57" fmla="*/ 6330248 w 6881206"/>
              <a:gd name="connsiteY57" fmla="*/ 857047 h 857047"/>
              <a:gd name="connsiteX58" fmla="*/ 6266353 w 6881206"/>
              <a:gd name="connsiteY58" fmla="*/ 857047 h 857047"/>
              <a:gd name="connsiteX59" fmla="*/ 6225932 w 6881206"/>
              <a:gd name="connsiteY59" fmla="*/ 857047 h 857047"/>
              <a:gd name="connsiteX60" fmla="*/ 6106926 w 6881206"/>
              <a:gd name="connsiteY60" fmla="*/ 857047 h 857047"/>
              <a:gd name="connsiteX61" fmla="*/ 6022790 w 6881206"/>
              <a:gd name="connsiteY61" fmla="*/ 857047 h 857047"/>
              <a:gd name="connsiteX62" fmla="*/ 5844088 w 6881206"/>
              <a:gd name="connsiteY62" fmla="*/ 857047 h 857047"/>
              <a:gd name="connsiteX63" fmla="*/ 5687880 w 6881206"/>
              <a:gd name="connsiteY63" fmla="*/ 857047 h 857047"/>
              <a:gd name="connsiteX64" fmla="*/ 5451985 w 6881206"/>
              <a:gd name="connsiteY64" fmla="*/ 857047 h 857047"/>
              <a:gd name="connsiteX65" fmla="*/ 5188261 w 6881206"/>
              <a:gd name="connsiteY65" fmla="*/ 857047 h 857047"/>
              <a:gd name="connsiteX66" fmla="*/ 4904764 w 6881206"/>
              <a:gd name="connsiteY66" fmla="*/ 857047 h 857047"/>
              <a:gd name="connsiteX67" fmla="*/ 4490989 w 6881206"/>
              <a:gd name="connsiteY67" fmla="*/ 857047 h 857047"/>
              <a:gd name="connsiteX68" fmla="*/ 4176573 w 6881206"/>
              <a:gd name="connsiteY68" fmla="*/ 857047 h 857047"/>
              <a:gd name="connsiteX69" fmla="*/ 4099165 w 6881206"/>
              <a:gd name="connsiteY69" fmla="*/ 857047 h 857047"/>
              <a:gd name="connsiteX70" fmla="*/ 4089943 w 6881206"/>
              <a:gd name="connsiteY70" fmla="*/ 857047 h 857047"/>
              <a:gd name="connsiteX71" fmla="*/ 4057940 w 6881206"/>
              <a:gd name="connsiteY71" fmla="*/ 857047 h 857047"/>
              <a:gd name="connsiteX72" fmla="*/ 4025386 w 6881206"/>
              <a:gd name="connsiteY72" fmla="*/ 857047 h 857047"/>
              <a:gd name="connsiteX73" fmla="*/ 3850160 w 6881206"/>
              <a:gd name="connsiteY73" fmla="*/ 857047 h 857047"/>
              <a:gd name="connsiteX74" fmla="*/ 3563124 w 6881206"/>
              <a:gd name="connsiteY74" fmla="*/ 857047 h 857047"/>
              <a:gd name="connsiteX75" fmla="*/ 3550795 w 6881206"/>
              <a:gd name="connsiteY75" fmla="*/ 857047 h 857047"/>
              <a:gd name="connsiteX76" fmla="*/ 3508932 w 6881206"/>
              <a:gd name="connsiteY76" fmla="*/ 857047 h 857047"/>
              <a:gd name="connsiteX77" fmla="*/ 3483683 w 6881206"/>
              <a:gd name="connsiteY77" fmla="*/ 857047 h 857047"/>
              <a:gd name="connsiteX78" fmla="*/ 3464491 w 6881206"/>
              <a:gd name="connsiteY78" fmla="*/ 857047 h 857047"/>
              <a:gd name="connsiteX79" fmla="*/ 3452740 w 6881206"/>
              <a:gd name="connsiteY79" fmla="*/ 857047 h 857047"/>
              <a:gd name="connsiteX80" fmla="*/ 3423719 w 6881206"/>
              <a:gd name="connsiteY80" fmla="*/ 857047 h 857047"/>
              <a:gd name="connsiteX81" fmla="*/ 3370481 w 6881206"/>
              <a:gd name="connsiteY81" fmla="*/ 857047 h 857047"/>
              <a:gd name="connsiteX82" fmla="*/ 3306946 w 6881206"/>
              <a:gd name="connsiteY82" fmla="*/ 857047 h 857047"/>
              <a:gd name="connsiteX83" fmla="*/ 3147208 w 6881206"/>
              <a:gd name="connsiteY83" fmla="*/ 857047 h 857047"/>
              <a:gd name="connsiteX84" fmla="*/ 3114429 w 6881206"/>
              <a:gd name="connsiteY84" fmla="*/ 857047 h 857047"/>
              <a:gd name="connsiteX85" fmla="*/ 2960658 w 6881206"/>
              <a:gd name="connsiteY85" fmla="*/ 857047 h 857047"/>
              <a:gd name="connsiteX86" fmla="*/ 2827230 w 6881206"/>
              <a:gd name="connsiteY86" fmla="*/ 857047 h 857047"/>
              <a:gd name="connsiteX87" fmla="*/ 2712413 w 6881206"/>
              <a:gd name="connsiteY87" fmla="*/ 857047 h 857047"/>
              <a:gd name="connsiteX88" fmla="*/ 2680242 w 6881206"/>
              <a:gd name="connsiteY88" fmla="*/ 857047 h 857047"/>
              <a:gd name="connsiteX89" fmla="*/ 2603835 w 6881206"/>
              <a:gd name="connsiteY89" fmla="*/ 857047 h 857047"/>
              <a:gd name="connsiteX90" fmla="*/ 2455042 w 6881206"/>
              <a:gd name="connsiteY90" fmla="*/ 857047 h 857047"/>
              <a:gd name="connsiteX91" fmla="*/ 2426415 w 6881206"/>
              <a:gd name="connsiteY91" fmla="*/ 857047 h 857047"/>
              <a:gd name="connsiteX92" fmla="*/ 2209736 w 6881206"/>
              <a:gd name="connsiteY92" fmla="*/ 857047 h 857047"/>
              <a:gd name="connsiteX93" fmla="*/ 1893047 w 6881206"/>
              <a:gd name="connsiteY93" fmla="*/ 857047 h 857047"/>
              <a:gd name="connsiteX94" fmla="*/ 1885034 w 6881206"/>
              <a:gd name="connsiteY94" fmla="*/ 857047 h 857047"/>
              <a:gd name="connsiteX95" fmla="*/ 1843786 w 6881206"/>
              <a:gd name="connsiteY95" fmla="*/ 857047 h 857047"/>
              <a:gd name="connsiteX96" fmla="*/ 1828944 w 6881206"/>
              <a:gd name="connsiteY96" fmla="*/ 857047 h 857047"/>
              <a:gd name="connsiteX97" fmla="*/ 1380221 w 6881206"/>
              <a:gd name="connsiteY97" fmla="*/ 857047 h 857047"/>
              <a:gd name="connsiteX98" fmla="*/ 1333065 w 6881206"/>
              <a:gd name="connsiteY98" fmla="*/ 857047 h 857047"/>
              <a:gd name="connsiteX99" fmla="*/ 653445 w 6881206"/>
              <a:gd name="connsiteY99" fmla="*/ 857047 h 857047"/>
              <a:gd name="connsiteX100" fmla="*/ 0 w 6881206"/>
              <a:gd name="connsiteY100" fmla="*/ 857047 h 857047"/>
              <a:gd name="connsiteX101" fmla="*/ 0 w 6881206"/>
              <a:gd name="connsiteY101" fmla="*/ 0 h 85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6881206" h="857047">
                <a:moveTo>
                  <a:pt x="0" y="0"/>
                </a:moveTo>
                <a:cubicBezTo>
                  <a:pt x="0" y="0"/>
                  <a:pt x="0" y="0"/>
                  <a:pt x="653445" y="0"/>
                </a:cubicBezTo>
                <a:cubicBezTo>
                  <a:pt x="653445" y="0"/>
                  <a:pt x="653445" y="0"/>
                  <a:pt x="1156123" y="0"/>
                </a:cubicBezTo>
                <a:lnTo>
                  <a:pt x="1380221" y="0"/>
                </a:lnTo>
                <a:cubicBezTo>
                  <a:pt x="1380221" y="0"/>
                  <a:pt x="1380221" y="0"/>
                  <a:pt x="1444324" y="0"/>
                </a:cubicBezTo>
                <a:lnTo>
                  <a:pt x="1522072" y="0"/>
                </a:lnTo>
                <a:lnTo>
                  <a:pt x="1596570" y="0"/>
                </a:lnTo>
                <a:cubicBezTo>
                  <a:pt x="1668686" y="0"/>
                  <a:pt x="1764840" y="0"/>
                  <a:pt x="1893047" y="0"/>
                </a:cubicBezTo>
                <a:cubicBezTo>
                  <a:pt x="1893047" y="0"/>
                  <a:pt x="1893047" y="0"/>
                  <a:pt x="1978260" y="0"/>
                </a:cubicBezTo>
                <a:lnTo>
                  <a:pt x="2032793" y="0"/>
                </a:lnTo>
                <a:lnTo>
                  <a:pt x="2095032" y="0"/>
                </a:lnTo>
                <a:cubicBezTo>
                  <a:pt x="2196025" y="0"/>
                  <a:pt x="2347515" y="0"/>
                  <a:pt x="2574748" y="0"/>
                </a:cubicBezTo>
                <a:lnTo>
                  <a:pt x="2712413" y="0"/>
                </a:lnTo>
                <a:lnTo>
                  <a:pt x="2724164" y="0"/>
                </a:lnTo>
                <a:lnTo>
                  <a:pt x="2806423" y="0"/>
                </a:lnTo>
                <a:lnTo>
                  <a:pt x="2975563" y="0"/>
                </a:lnTo>
                <a:lnTo>
                  <a:pt x="3029696" y="0"/>
                </a:lnTo>
                <a:lnTo>
                  <a:pt x="3216247" y="0"/>
                </a:lnTo>
                <a:lnTo>
                  <a:pt x="3464491" y="0"/>
                </a:lnTo>
                <a:lnTo>
                  <a:pt x="3476820" y="0"/>
                </a:lnTo>
                <a:lnTo>
                  <a:pt x="3508932" y="0"/>
                </a:lnTo>
                <a:cubicBezTo>
                  <a:pt x="3508932" y="0"/>
                  <a:pt x="3508932" y="0"/>
                  <a:pt x="3518154" y="0"/>
                </a:cubicBezTo>
                <a:lnTo>
                  <a:pt x="3563124" y="0"/>
                </a:lnTo>
                <a:lnTo>
                  <a:pt x="3568615" y="0"/>
                </a:lnTo>
                <a:lnTo>
                  <a:pt x="3582711" y="0"/>
                </a:lnTo>
                <a:lnTo>
                  <a:pt x="3607047" y="0"/>
                </a:lnTo>
                <a:lnTo>
                  <a:pt x="3711363" y="0"/>
                </a:lnTo>
                <a:lnTo>
                  <a:pt x="3757936" y="0"/>
                </a:lnTo>
                <a:lnTo>
                  <a:pt x="3914505" y="0"/>
                </a:lnTo>
                <a:lnTo>
                  <a:pt x="4099165" y="0"/>
                </a:lnTo>
                <a:cubicBezTo>
                  <a:pt x="4099165" y="0"/>
                  <a:pt x="4099165" y="0"/>
                  <a:pt x="4176573" y="0"/>
                </a:cubicBezTo>
                <a:cubicBezTo>
                  <a:pt x="4176573" y="0"/>
                  <a:pt x="4176573" y="0"/>
                  <a:pt x="4211043" y="0"/>
                </a:cubicBezTo>
                <a:lnTo>
                  <a:pt x="4249415" y="0"/>
                </a:lnTo>
                <a:lnTo>
                  <a:pt x="4292911" y="0"/>
                </a:lnTo>
                <a:cubicBezTo>
                  <a:pt x="4370470" y="0"/>
                  <a:pt x="4499735" y="0"/>
                  <a:pt x="4715176" y="0"/>
                </a:cubicBezTo>
                <a:lnTo>
                  <a:pt x="4749035" y="0"/>
                </a:lnTo>
                <a:lnTo>
                  <a:pt x="5107279" y="0"/>
                </a:lnTo>
                <a:lnTo>
                  <a:pt x="5446306" y="0"/>
                </a:lnTo>
                <a:lnTo>
                  <a:pt x="5654500" y="0"/>
                </a:lnTo>
                <a:lnTo>
                  <a:pt x="5879355" y="0"/>
                </a:lnTo>
                <a:lnTo>
                  <a:pt x="6374171" y="0"/>
                </a:lnTo>
                <a:lnTo>
                  <a:pt x="6382691" y="0"/>
                </a:lnTo>
                <a:cubicBezTo>
                  <a:pt x="6392367" y="0"/>
                  <a:pt x="6402043" y="5258"/>
                  <a:pt x="6406881" y="10516"/>
                </a:cubicBezTo>
                <a:cubicBezTo>
                  <a:pt x="6406881" y="10516"/>
                  <a:pt x="6411719" y="10516"/>
                  <a:pt x="6411719" y="15774"/>
                </a:cubicBezTo>
                <a:cubicBezTo>
                  <a:pt x="6411719" y="15774"/>
                  <a:pt x="6411719" y="15774"/>
                  <a:pt x="6412418" y="16534"/>
                </a:cubicBezTo>
                <a:lnTo>
                  <a:pt x="6413765" y="17998"/>
                </a:lnTo>
                <a:lnTo>
                  <a:pt x="6418286" y="21854"/>
                </a:lnTo>
                <a:cubicBezTo>
                  <a:pt x="6439669" y="40092"/>
                  <a:pt x="6525203" y="113046"/>
                  <a:pt x="6867337" y="404863"/>
                </a:cubicBezTo>
                <a:cubicBezTo>
                  <a:pt x="6885830" y="415379"/>
                  <a:pt x="6885830" y="436411"/>
                  <a:pt x="6867337" y="452185"/>
                </a:cubicBezTo>
                <a:cubicBezTo>
                  <a:pt x="6867337" y="452185"/>
                  <a:pt x="6867337" y="452185"/>
                  <a:pt x="6491457" y="772784"/>
                </a:cubicBezTo>
                <a:lnTo>
                  <a:pt x="6413765" y="839050"/>
                </a:lnTo>
                <a:lnTo>
                  <a:pt x="6411719" y="841273"/>
                </a:lnTo>
                <a:cubicBezTo>
                  <a:pt x="6411719" y="841273"/>
                  <a:pt x="6406881" y="841273"/>
                  <a:pt x="6406881" y="846531"/>
                </a:cubicBezTo>
                <a:cubicBezTo>
                  <a:pt x="6402043" y="851789"/>
                  <a:pt x="6392367" y="857047"/>
                  <a:pt x="6382691" y="857047"/>
                </a:cubicBezTo>
                <a:lnTo>
                  <a:pt x="6374171" y="857047"/>
                </a:lnTo>
                <a:lnTo>
                  <a:pt x="6368680" y="857047"/>
                </a:lnTo>
                <a:lnTo>
                  <a:pt x="6348221" y="857047"/>
                </a:lnTo>
                <a:lnTo>
                  <a:pt x="6330248" y="857047"/>
                </a:lnTo>
                <a:lnTo>
                  <a:pt x="6266353" y="857047"/>
                </a:lnTo>
                <a:lnTo>
                  <a:pt x="6225932" y="857047"/>
                </a:lnTo>
                <a:lnTo>
                  <a:pt x="6106926" y="857047"/>
                </a:lnTo>
                <a:lnTo>
                  <a:pt x="6022790" y="857047"/>
                </a:lnTo>
                <a:lnTo>
                  <a:pt x="5844088" y="857047"/>
                </a:lnTo>
                <a:lnTo>
                  <a:pt x="5687880" y="857047"/>
                </a:lnTo>
                <a:lnTo>
                  <a:pt x="5451985" y="857047"/>
                </a:lnTo>
                <a:lnTo>
                  <a:pt x="5188261" y="857047"/>
                </a:lnTo>
                <a:lnTo>
                  <a:pt x="4904764" y="857047"/>
                </a:lnTo>
                <a:lnTo>
                  <a:pt x="4490989" y="857047"/>
                </a:lnTo>
                <a:lnTo>
                  <a:pt x="4176573" y="857047"/>
                </a:lnTo>
                <a:cubicBezTo>
                  <a:pt x="4176573" y="857047"/>
                  <a:pt x="4176573" y="857047"/>
                  <a:pt x="4099165" y="857047"/>
                </a:cubicBezTo>
                <a:cubicBezTo>
                  <a:pt x="4099165" y="857047"/>
                  <a:pt x="4099165" y="857047"/>
                  <a:pt x="4089943" y="857047"/>
                </a:cubicBezTo>
                <a:lnTo>
                  <a:pt x="4057940" y="857047"/>
                </a:lnTo>
                <a:lnTo>
                  <a:pt x="4025386" y="857047"/>
                </a:lnTo>
                <a:cubicBezTo>
                  <a:pt x="3988496" y="857047"/>
                  <a:pt x="3933162" y="857047"/>
                  <a:pt x="3850160" y="857047"/>
                </a:cubicBezTo>
                <a:lnTo>
                  <a:pt x="3563124" y="857047"/>
                </a:lnTo>
                <a:lnTo>
                  <a:pt x="3550795" y="857047"/>
                </a:lnTo>
                <a:lnTo>
                  <a:pt x="3508932" y="857047"/>
                </a:lnTo>
                <a:cubicBezTo>
                  <a:pt x="3508932" y="857047"/>
                  <a:pt x="3508932" y="857047"/>
                  <a:pt x="3483683" y="857047"/>
                </a:cubicBezTo>
                <a:lnTo>
                  <a:pt x="3464491" y="857047"/>
                </a:lnTo>
                <a:lnTo>
                  <a:pt x="3452740" y="857047"/>
                </a:lnTo>
                <a:lnTo>
                  <a:pt x="3423719" y="857047"/>
                </a:lnTo>
                <a:lnTo>
                  <a:pt x="3370481" y="857047"/>
                </a:lnTo>
                <a:lnTo>
                  <a:pt x="3306946" y="857047"/>
                </a:lnTo>
                <a:lnTo>
                  <a:pt x="3147208" y="857047"/>
                </a:lnTo>
                <a:lnTo>
                  <a:pt x="3114429" y="857047"/>
                </a:lnTo>
                <a:lnTo>
                  <a:pt x="2960658" y="857047"/>
                </a:lnTo>
                <a:lnTo>
                  <a:pt x="2827230" y="857047"/>
                </a:lnTo>
                <a:lnTo>
                  <a:pt x="2712413" y="857047"/>
                </a:lnTo>
                <a:lnTo>
                  <a:pt x="2680242" y="857047"/>
                </a:lnTo>
                <a:lnTo>
                  <a:pt x="2603835" y="857047"/>
                </a:lnTo>
                <a:lnTo>
                  <a:pt x="2455042" y="857047"/>
                </a:lnTo>
                <a:lnTo>
                  <a:pt x="2426415" y="857047"/>
                </a:lnTo>
                <a:lnTo>
                  <a:pt x="2209736" y="857047"/>
                </a:lnTo>
                <a:lnTo>
                  <a:pt x="1893047" y="857047"/>
                </a:lnTo>
                <a:cubicBezTo>
                  <a:pt x="1893047" y="857047"/>
                  <a:pt x="1893047" y="857047"/>
                  <a:pt x="1885034" y="857047"/>
                </a:cubicBezTo>
                <a:lnTo>
                  <a:pt x="1843786" y="857047"/>
                </a:lnTo>
                <a:lnTo>
                  <a:pt x="1828944" y="857047"/>
                </a:lnTo>
                <a:cubicBezTo>
                  <a:pt x="1764840" y="857047"/>
                  <a:pt x="1636634" y="857047"/>
                  <a:pt x="1380221" y="857047"/>
                </a:cubicBezTo>
                <a:lnTo>
                  <a:pt x="1333065" y="857047"/>
                </a:lnTo>
                <a:cubicBezTo>
                  <a:pt x="1136016" y="857047"/>
                  <a:pt x="910816" y="857047"/>
                  <a:pt x="653445" y="857047"/>
                </a:cubicBezTo>
                <a:cubicBezTo>
                  <a:pt x="653445" y="857047"/>
                  <a:pt x="653445" y="857047"/>
                  <a:pt x="0" y="857047"/>
                </a:cubicBezTo>
                <a:cubicBezTo>
                  <a:pt x="0" y="857047"/>
                  <a:pt x="0" y="857047"/>
                  <a:pt x="0"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3" name="Подзаголовок 2">
            <a:extLst>
              <a:ext uri="{FF2B5EF4-FFF2-40B4-BE49-F238E27FC236}">
                <a16:creationId xmlns:a16="http://schemas.microsoft.com/office/drawing/2014/main" id="{BBBCF363-1123-45B1-8A9A-ABCDA40EF3F2}"/>
              </a:ext>
            </a:extLst>
          </p:cNvPr>
          <p:cNvSpPr>
            <a:spLocks noGrp="1"/>
          </p:cNvSpPr>
          <p:nvPr>
            <p:ph type="subTitle" idx="1"/>
          </p:nvPr>
        </p:nvSpPr>
        <p:spPr>
          <a:xfrm>
            <a:off x="83990" y="5161907"/>
            <a:ext cx="6412233" cy="857046"/>
          </a:xfrm>
        </p:spPr>
        <p:txBody>
          <a:bodyPr vert="horz" lIns="91440" tIns="45720" rIns="91440" bIns="45720" rtlCol="0" anchor="ctr">
            <a:normAutofit fontScale="62500" lnSpcReduction="20000"/>
          </a:bodyPr>
          <a:lstStyle/>
          <a:p>
            <a:pPr>
              <a:lnSpc>
                <a:spcPct val="120000"/>
              </a:lnSpc>
              <a:spcBef>
                <a:spcPts val="0"/>
              </a:spcBef>
            </a:pPr>
            <a:r>
              <a:rPr lang="en-US" sz="2200" b="1" dirty="0">
                <a:solidFill>
                  <a:schemeClr val="tx1"/>
                </a:solidFill>
              </a:rPr>
              <a:t>Performed by Kassekeyeva Aizhan</a:t>
            </a:r>
          </a:p>
          <a:p>
            <a:pPr>
              <a:lnSpc>
                <a:spcPct val="120000"/>
              </a:lnSpc>
              <a:spcBef>
                <a:spcPts val="0"/>
              </a:spcBef>
            </a:pPr>
            <a:r>
              <a:rPr lang="en-US" sz="2200" b="1" dirty="0">
                <a:solidFill>
                  <a:schemeClr val="tx1"/>
                </a:solidFill>
              </a:rPr>
              <a:t>Master Degree student of the 1st course </a:t>
            </a:r>
            <a:br>
              <a:rPr lang="en-US" sz="2200" b="1" dirty="0">
                <a:solidFill>
                  <a:schemeClr val="tx1"/>
                </a:solidFill>
              </a:rPr>
            </a:br>
            <a:r>
              <a:rPr lang="en-US" sz="2200" b="1" dirty="0">
                <a:solidFill>
                  <a:schemeClr val="tx1"/>
                </a:solidFill>
              </a:rPr>
              <a:t>Marine and Energy Law (BSU)</a:t>
            </a:r>
            <a:r>
              <a:rPr lang="en-US" sz="900" dirty="0">
                <a:solidFill>
                  <a:schemeClr val="tx1"/>
                </a:solidFill>
              </a:rPr>
              <a:t/>
            </a:r>
            <a:br>
              <a:rPr lang="en-US" sz="900" dirty="0">
                <a:solidFill>
                  <a:schemeClr val="tx1"/>
                </a:solidFill>
              </a:rPr>
            </a:br>
            <a:endParaRPr lang="en-US" sz="900" dirty="0">
              <a:solidFill>
                <a:schemeClr val="tx1"/>
              </a:solidFill>
            </a:endParaRPr>
          </a:p>
          <a:p>
            <a:pPr>
              <a:lnSpc>
                <a:spcPct val="90000"/>
              </a:lnSpc>
            </a:pPr>
            <a:endParaRPr lang="en-US" sz="500" dirty="0">
              <a:solidFill>
                <a:srgbClr val="FEFFFF"/>
              </a:solidFill>
            </a:endParaRPr>
          </a:p>
          <a:p>
            <a:pPr>
              <a:lnSpc>
                <a:spcPct val="90000"/>
              </a:lnSpc>
            </a:pPr>
            <a:endParaRPr lang="en-US" sz="500" dirty="0">
              <a:solidFill>
                <a:srgbClr val="FEFFFF"/>
              </a:solidFill>
            </a:endParaRPr>
          </a:p>
        </p:txBody>
      </p:sp>
      <p:pic>
        <p:nvPicPr>
          <p:cNvPr id="7" name="Рисунок 6">
            <a:extLst>
              <a:ext uri="{FF2B5EF4-FFF2-40B4-BE49-F238E27FC236}">
                <a16:creationId xmlns:a16="http://schemas.microsoft.com/office/drawing/2014/main" id="{92E4CC05-08A7-4557-96ED-F57BD151525E}"/>
              </a:ext>
            </a:extLst>
          </p:cNvPr>
          <p:cNvPicPr>
            <a:picLocks noChangeAspect="1"/>
          </p:cNvPicPr>
          <p:nvPr/>
        </p:nvPicPr>
        <p:blipFill rotWithShape="1">
          <a:blip r:embed="rId3"/>
          <a:srcRect l="11372" r="46203" b="1"/>
          <a:stretch/>
        </p:blipFill>
        <p:spPr>
          <a:xfrm>
            <a:off x="7486999" y="954100"/>
            <a:ext cx="3329241" cy="4943785"/>
          </a:xfrm>
          <a:prstGeom prst="rect">
            <a:avLst/>
          </a:prstGeom>
        </p:spPr>
      </p:pic>
      <p:sp>
        <p:nvSpPr>
          <p:cNvPr id="4" name="Прямоугольник 3"/>
          <p:cNvSpPr/>
          <p:nvPr/>
        </p:nvSpPr>
        <p:spPr>
          <a:xfrm>
            <a:off x="3327966" y="21847"/>
            <a:ext cx="5301451" cy="400110"/>
          </a:xfrm>
          <a:prstGeom prst="rect">
            <a:avLst/>
          </a:prstGeom>
        </p:spPr>
        <p:txBody>
          <a:bodyPr wrap="none">
            <a:spAutoFit/>
          </a:bodyPr>
          <a:lstStyle/>
          <a:p>
            <a:pPr>
              <a:spcAft>
                <a:spcPts val="600"/>
              </a:spcAft>
            </a:pPr>
            <a:r>
              <a:rPr lang="en-US" sz="2000" b="1">
                <a:effectLst>
                  <a:outerShdw blurRad="38100" dist="38100" dir="2700000" algn="tl">
                    <a:srgbClr val="000000">
                      <a:alpha val="43137"/>
                    </a:srgbClr>
                  </a:outerShdw>
                </a:effectLst>
              </a:rPr>
              <a:t>AL-FARABI KAZAKH NATIONAL UNIVERSITY</a:t>
            </a:r>
          </a:p>
        </p:txBody>
      </p:sp>
    </p:spTree>
    <p:extLst>
      <p:ext uri="{BB962C8B-B14F-4D97-AF65-F5344CB8AC3E}">
        <p14:creationId xmlns:p14="http://schemas.microsoft.com/office/powerpoint/2010/main" val="410429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66BF9EE-F7AC-4FA5-AC7E-001B3A642F7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72"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73"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74"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75"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76"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77"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78"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79"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0"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1"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82"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83"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5" name="Group 84">
            <a:extLst>
              <a:ext uri="{FF2B5EF4-FFF2-40B4-BE49-F238E27FC236}">
                <a16:creationId xmlns:a16="http://schemas.microsoft.com/office/drawing/2014/main" id="{E312DBA5-56D8-42B2-BA94-28168C2A670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86"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87"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88"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89"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0"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1"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92"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93"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94"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95"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96"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97"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99" name="Rectangle 98">
            <a:extLst>
              <a:ext uri="{FF2B5EF4-FFF2-40B4-BE49-F238E27FC236}">
                <a16:creationId xmlns:a16="http://schemas.microsoft.com/office/drawing/2014/main" id="{1996130F-9AB5-4DE9-8574-3AF891C5C1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1"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03" name="Rectangle 102">
            <a:extLst>
              <a:ext uri="{FF2B5EF4-FFF2-40B4-BE49-F238E27FC236}">
                <a16:creationId xmlns:a16="http://schemas.microsoft.com/office/drawing/2014/main" id="{763516C8-F227-4B77-9AA7-61B9A0B782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Прямоугольник 9"/>
          <p:cNvSpPr/>
          <p:nvPr/>
        </p:nvSpPr>
        <p:spPr>
          <a:xfrm>
            <a:off x="2435065" y="3387579"/>
            <a:ext cx="9057422" cy="1007893"/>
          </a:xfrm>
          <a:prstGeom prst="rect">
            <a:avLst/>
          </a:prstGeom>
          <a:solidFill>
            <a:schemeClr val="accent5">
              <a:lumMod val="40000"/>
              <a:lumOff val="60000"/>
            </a:schemeClr>
          </a:solidFill>
        </p:spPr>
        <p:txBody>
          <a:bodyPr vert="horz" lIns="91440" tIns="45720" rIns="91440" bIns="45720" rtlCol="0" anchor="b">
            <a:normAutofit/>
          </a:bodyPr>
          <a:lstStyle/>
          <a:p>
            <a:pPr>
              <a:lnSpc>
                <a:spcPct val="90000"/>
              </a:lnSpc>
              <a:spcBef>
                <a:spcPct val="0"/>
              </a:spcBef>
              <a:spcAft>
                <a:spcPts val="600"/>
              </a:spcAft>
            </a:pPr>
            <a:r>
              <a:rPr lang="en-US" sz="2400" b="1" dirty="0">
                <a:ln w="22225">
                  <a:solidFill>
                    <a:schemeClr val="accent2"/>
                  </a:solidFill>
                  <a:prstDash val="solid"/>
                </a:ln>
                <a:solidFill>
                  <a:schemeClr val="tx1">
                    <a:lumMod val="85000"/>
                    <a:lumOff val="15000"/>
                  </a:schemeClr>
                </a:solidFill>
                <a:latin typeface="+mj-lt"/>
                <a:ea typeface="+mj-ea"/>
                <a:cs typeface="+mj-cs"/>
              </a:rPr>
              <a:t>Conclusion on the state of energy and mineral resources management in Kazakhstan</a:t>
            </a:r>
          </a:p>
        </p:txBody>
      </p:sp>
      <p:sp>
        <p:nvSpPr>
          <p:cNvPr id="105" name="Rectangle 104">
            <a:extLst>
              <a:ext uri="{FF2B5EF4-FFF2-40B4-BE49-F238E27FC236}">
                <a16:creationId xmlns:a16="http://schemas.microsoft.com/office/drawing/2014/main" id="{D91B420C-C4C8-44DF-96B2-FBD1014646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41695D"/>
          </a:solidFill>
          <a:ln>
            <a:noFill/>
          </a:ln>
          <a:effectLst/>
        </p:spPr>
        <p:style>
          <a:lnRef idx="1">
            <a:schemeClr val="accent1"/>
          </a:lnRef>
          <a:fillRef idx="3">
            <a:schemeClr val="accent1"/>
          </a:fillRef>
          <a:effectRef idx="2">
            <a:schemeClr val="accent1"/>
          </a:effectRef>
          <a:fontRef idx="minor">
            <a:schemeClr val="lt1"/>
          </a:fontRef>
        </p:style>
      </p:sp>
      <p:pic>
        <p:nvPicPr>
          <p:cNvPr id="9218" name="Picture 2" descr="White Paper on Responsible Mining - IAPG">
            <a:extLst>
              <a:ext uri="{FF2B5EF4-FFF2-40B4-BE49-F238E27FC236}">
                <a16:creationId xmlns:a16="http://schemas.microsoft.com/office/drawing/2014/main" id="{385691E0-C5D3-47F6-B0F2-18451FB3FED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580799" y="398264"/>
            <a:ext cx="8923813" cy="2803991"/>
          </a:xfrm>
          <a:prstGeom prst="rect">
            <a:avLst/>
          </a:prstGeom>
          <a:noFill/>
          <a:extLst>
            <a:ext uri="{909E8E84-426E-40DD-AFC4-6F175D3DCCD1}">
              <a14:hiddenFill xmlns:a14="http://schemas.microsoft.com/office/drawing/2010/main">
                <a:solidFill>
                  <a:srgbClr val="FFFFFF"/>
                </a:solidFill>
              </a14:hiddenFill>
            </a:ext>
          </a:extLst>
        </p:spPr>
      </p:pic>
      <p:sp>
        <p:nvSpPr>
          <p:cNvPr id="107" name="Freeform 33">
            <a:extLst>
              <a:ext uri="{FF2B5EF4-FFF2-40B4-BE49-F238E27FC236}">
                <a16:creationId xmlns:a16="http://schemas.microsoft.com/office/drawing/2014/main" id="{070928B1-3E69-44AC-A1EE-B4E4270A7A5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69172"/>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11" name="Прямоугольник 10"/>
          <p:cNvSpPr/>
          <p:nvPr/>
        </p:nvSpPr>
        <p:spPr>
          <a:xfrm>
            <a:off x="2447190" y="4619202"/>
            <a:ext cx="9057422" cy="1507273"/>
          </a:xfrm>
          <a:prstGeom prst="rect">
            <a:avLst/>
          </a:prstGeom>
          <a:solidFill>
            <a:schemeClr val="accent5">
              <a:lumMod val="40000"/>
              <a:lumOff val="60000"/>
            </a:schemeClr>
          </a:solidFill>
        </p:spPr>
        <p:txBody>
          <a:bodyPr vert="horz" lIns="91440" tIns="45720" rIns="91440" bIns="45720" rtlCol="0">
            <a:normAutofit/>
          </a:bodyPr>
          <a:lstStyle/>
          <a:p>
            <a:pPr>
              <a:spcBef>
                <a:spcPts val="1000"/>
              </a:spcBef>
              <a:buClr>
                <a:schemeClr val="accent1"/>
              </a:buClr>
              <a:buFont typeface="Wingdings 3" charset="2"/>
              <a:buChar char=""/>
            </a:pPr>
            <a:r>
              <a:rPr lang="en-US" b="1" dirty="0">
                <a:solidFill>
                  <a:schemeClr val="tx1">
                    <a:lumMod val="75000"/>
                    <a:lumOff val="25000"/>
                  </a:schemeClr>
                </a:solidFill>
              </a:rPr>
              <a:t>In recent years significant changes have been made to legislation of the Republic of Kazakhstan in order to attract domestic and foreign investment for the mineral resource base. They have started the transition from the State Commission classification of mineral reserves to international classification systems.</a:t>
            </a:r>
          </a:p>
          <a:p>
            <a:pPr>
              <a:spcBef>
                <a:spcPts val="1000"/>
              </a:spcBef>
              <a:buClr>
                <a:schemeClr val="accent1"/>
              </a:buClr>
              <a:buFont typeface="Wingdings 3" charset="2"/>
              <a:buChar char=""/>
            </a:pPr>
            <a:endParaRPr lang="en-US" sz="1700" dirty="0">
              <a:solidFill>
                <a:schemeClr val="tx1">
                  <a:lumMod val="75000"/>
                  <a:lumOff val="25000"/>
                </a:schemeClr>
              </a:solidFill>
              <a:effectLst>
                <a:outerShdw blurRad="38100" dist="38100" dir="2700000" algn="tl">
                  <a:srgbClr val="000000">
                    <a:alpha val="43137"/>
                  </a:srgbClr>
                </a:outerShdw>
              </a:effectLst>
            </a:endParaRPr>
          </a:p>
          <a:p>
            <a:pPr marL="342900" indent="-342900">
              <a:spcBef>
                <a:spcPts val="1000"/>
              </a:spcBef>
              <a:buClr>
                <a:schemeClr val="accent1"/>
              </a:buClr>
              <a:buFont typeface="Wingdings 3" charset="2"/>
              <a:buChar char=""/>
            </a:pPr>
            <a:endParaRPr lang="en-US" sz="1700" dirty="0">
              <a:solidFill>
                <a:schemeClr val="tx1">
                  <a:lumMod val="75000"/>
                  <a:lumOff val="2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5703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10">
            <a:extLst>
              <a:ext uri="{FF2B5EF4-FFF2-40B4-BE49-F238E27FC236}">
                <a16:creationId xmlns:a16="http://schemas.microsoft.com/office/drawing/2014/main" id="{83030214-227F-42DB-9282-BBA6AF8D94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Заголовок 5">
            <a:extLst>
              <a:ext uri="{FF2B5EF4-FFF2-40B4-BE49-F238E27FC236}">
                <a16:creationId xmlns:a16="http://schemas.microsoft.com/office/drawing/2014/main" id="{14783F1E-FC8E-4053-A01B-5FB4DFFFD7D8}"/>
              </a:ext>
            </a:extLst>
          </p:cNvPr>
          <p:cNvSpPr>
            <a:spLocks noGrp="1"/>
          </p:cNvSpPr>
          <p:nvPr>
            <p:ph type="title"/>
          </p:nvPr>
        </p:nvSpPr>
        <p:spPr>
          <a:xfrm>
            <a:off x="1098036" y="1059872"/>
            <a:ext cx="3556260" cy="4851349"/>
          </a:xfrm>
        </p:spPr>
        <p:txBody>
          <a:bodyPr>
            <a:normAutofit/>
          </a:bodyPr>
          <a:lstStyle/>
          <a:p>
            <a:r>
              <a:rPr lang="en-US" b="1" dirty="0"/>
              <a:t>Role of energy and minerals production in national economy </a:t>
            </a:r>
            <a:endParaRPr lang="ru-RU" b="1" dirty="0"/>
          </a:p>
        </p:txBody>
      </p:sp>
      <p:sp>
        <p:nvSpPr>
          <p:cNvPr id="48"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Объект 2">
            <a:extLst>
              <a:ext uri="{FF2B5EF4-FFF2-40B4-BE49-F238E27FC236}">
                <a16:creationId xmlns:a16="http://schemas.microsoft.com/office/drawing/2014/main" id="{C3C0199F-A274-44C6-BF37-784A855E6EEA}"/>
              </a:ext>
            </a:extLst>
          </p:cNvPr>
          <p:cNvSpPr>
            <a:spLocks noGrp="1"/>
          </p:cNvSpPr>
          <p:nvPr>
            <p:ph idx="1"/>
          </p:nvPr>
        </p:nvSpPr>
        <p:spPr>
          <a:xfrm>
            <a:off x="4654296" y="233680"/>
            <a:ext cx="7293864" cy="6350000"/>
          </a:xfrm>
        </p:spPr>
        <p:txBody>
          <a:bodyPr rtlCol="0">
            <a:normAutofit/>
          </a:bodyPr>
          <a:lstStyle/>
          <a:p>
            <a:pPr lvl="1">
              <a:lnSpc>
                <a:spcPct val="90000"/>
              </a:lnSpc>
              <a:buFont typeface="Wingdings" panose="05000000000000000000" pitchFamily="2" charset="2"/>
              <a:buChar char="q"/>
            </a:pPr>
            <a:r>
              <a:rPr lang="en-US" sz="1400" dirty="0">
                <a:latin typeface="Arial Black" panose="020B0A04020102020204" pitchFamily="34" charset="0"/>
              </a:rPr>
              <a:t>Kazakhstan is very rich in mineral resources. Oil, coal, various ore and non-metallic deposits are the priceless treasure of the republic. Some of these mineral resources make Kazakhstan famous in the world. They include chrome iron ore deposits, polymetallic deposits, copper, tungsten, molybdenum and uranium ores. </a:t>
            </a:r>
            <a:endParaRPr lang="ru-RU" sz="1400" dirty="0">
              <a:latin typeface="Arial Black" panose="020B0A04020102020204" pitchFamily="34" charset="0"/>
            </a:endParaRPr>
          </a:p>
          <a:p>
            <a:pPr lvl="1">
              <a:lnSpc>
                <a:spcPct val="90000"/>
              </a:lnSpc>
              <a:buFont typeface="Wingdings" panose="05000000000000000000" pitchFamily="2" charset="2"/>
              <a:buChar char="q"/>
            </a:pPr>
            <a:r>
              <a:rPr lang="en-US" sz="1400" dirty="0">
                <a:latin typeface="Arial Black" panose="020B0A04020102020204" pitchFamily="34" charset="0"/>
              </a:rPr>
              <a:t>Kazakhstan takes the </a:t>
            </a:r>
            <a:r>
              <a:rPr lang="en-US" sz="1400" dirty="0">
                <a:solidFill>
                  <a:schemeClr val="accent1"/>
                </a:solidFill>
                <a:latin typeface="Arial Black" panose="020B0A04020102020204" pitchFamily="34" charset="0"/>
              </a:rPr>
              <a:t>first place </a:t>
            </a:r>
            <a:r>
              <a:rPr lang="en-US" sz="1400" dirty="0">
                <a:latin typeface="Arial Black" panose="020B0A04020102020204" pitchFamily="34" charset="0"/>
              </a:rPr>
              <a:t>in the world on developed reserves of zinc, tungsten and barytes, the</a:t>
            </a:r>
            <a:r>
              <a:rPr lang="ru-RU" sz="1400" dirty="0">
                <a:latin typeface="Arial Black" panose="020B0A04020102020204" pitchFamily="34" charset="0"/>
              </a:rPr>
              <a:t> </a:t>
            </a:r>
            <a:r>
              <a:rPr lang="en-US" sz="1400" dirty="0">
                <a:solidFill>
                  <a:schemeClr val="accent1"/>
                </a:solidFill>
                <a:latin typeface="Arial Black" panose="020B0A04020102020204" pitchFamily="34" charset="0"/>
              </a:rPr>
              <a:t>second place </a:t>
            </a:r>
            <a:r>
              <a:rPr lang="en-US" sz="1400" dirty="0">
                <a:latin typeface="Arial Black" panose="020B0A04020102020204" pitchFamily="34" charset="0"/>
              </a:rPr>
              <a:t>on copper and fluorite reserves, the </a:t>
            </a:r>
            <a:r>
              <a:rPr lang="en-US" sz="1400" dirty="0">
                <a:solidFill>
                  <a:schemeClr val="accent1"/>
                </a:solidFill>
                <a:latin typeface="Arial Black" panose="020B0A04020102020204" pitchFamily="34" charset="0"/>
              </a:rPr>
              <a:t>third place </a:t>
            </a:r>
            <a:r>
              <a:rPr lang="en-US" sz="1400" dirty="0">
                <a:latin typeface="Arial Black" panose="020B0A04020102020204" pitchFamily="34" charset="0"/>
              </a:rPr>
              <a:t>on manganese reserves, the </a:t>
            </a:r>
            <a:r>
              <a:rPr lang="en-US" sz="1400" dirty="0">
                <a:solidFill>
                  <a:schemeClr val="accent1"/>
                </a:solidFill>
                <a:latin typeface="Arial Black" panose="020B0A04020102020204" pitchFamily="34" charset="0"/>
              </a:rPr>
              <a:t>forth place </a:t>
            </a:r>
            <a:r>
              <a:rPr lang="en-US" sz="1400" dirty="0">
                <a:latin typeface="Arial Black" panose="020B0A04020102020204" pitchFamily="34" charset="0"/>
              </a:rPr>
              <a:t>on</a:t>
            </a:r>
            <a:r>
              <a:rPr lang="ru-RU" sz="1400" dirty="0">
                <a:latin typeface="Arial Black" panose="020B0A04020102020204" pitchFamily="34" charset="0"/>
              </a:rPr>
              <a:t> </a:t>
            </a:r>
            <a:r>
              <a:rPr lang="en-US" sz="1400" dirty="0">
                <a:latin typeface="Arial Black" panose="020B0A04020102020204" pitchFamily="34" charset="0"/>
              </a:rPr>
              <a:t>molybdenum reserves, and it is among </a:t>
            </a:r>
            <a:r>
              <a:rPr lang="en-US" sz="1400" dirty="0">
                <a:solidFill>
                  <a:schemeClr val="accent1"/>
                </a:solidFill>
                <a:latin typeface="Arial Black" panose="020B0A04020102020204" pitchFamily="34" charset="0"/>
              </a:rPr>
              <a:t>top ten </a:t>
            </a:r>
            <a:r>
              <a:rPr lang="en-US" sz="1400" dirty="0">
                <a:latin typeface="Arial Black" panose="020B0A04020102020204" pitchFamily="34" charset="0"/>
              </a:rPr>
              <a:t>countries with the largest gold reserves. </a:t>
            </a:r>
            <a:endParaRPr lang="ru-RU" sz="1400" dirty="0">
              <a:latin typeface="Arial Black" panose="020B0A04020102020204" pitchFamily="34" charset="0"/>
            </a:endParaRPr>
          </a:p>
          <a:p>
            <a:pPr lvl="1">
              <a:lnSpc>
                <a:spcPct val="90000"/>
              </a:lnSpc>
              <a:buFont typeface="Wingdings" panose="05000000000000000000" pitchFamily="2" charset="2"/>
              <a:buChar char="q"/>
            </a:pPr>
            <a:r>
              <a:rPr lang="en-US" sz="1400" dirty="0">
                <a:latin typeface="Arial Black" panose="020B0A04020102020204" pitchFamily="34" charset="0"/>
              </a:rPr>
              <a:t>Our country possesses 10% of the world reserves of iron ore and 25% of the world uranium reserves.</a:t>
            </a:r>
            <a:r>
              <a:rPr lang="ru-RU" sz="1400" dirty="0">
                <a:latin typeface="Arial Black" panose="020B0A04020102020204" pitchFamily="34" charset="0"/>
              </a:rPr>
              <a:t> </a:t>
            </a:r>
            <a:r>
              <a:rPr lang="en-US" sz="1400" dirty="0">
                <a:latin typeface="Arial Black" panose="020B0A04020102020204" pitchFamily="34" charset="0"/>
              </a:rPr>
              <a:t>Kazakhstan ranks the </a:t>
            </a:r>
            <a:r>
              <a:rPr lang="en-US" sz="1400" dirty="0">
                <a:solidFill>
                  <a:schemeClr val="accent1"/>
                </a:solidFill>
                <a:latin typeface="Arial Black" panose="020B0A04020102020204" pitchFamily="34" charset="0"/>
              </a:rPr>
              <a:t>13th position </a:t>
            </a:r>
            <a:r>
              <a:rPr lang="en-US" sz="1400" dirty="0">
                <a:latin typeface="Arial Black" panose="020B0A04020102020204" pitchFamily="34" charset="0"/>
              </a:rPr>
              <a:t>in the list of countries with the developed oil reserves. </a:t>
            </a:r>
            <a:endParaRPr lang="ru-RU" sz="1400" dirty="0">
              <a:latin typeface="Arial Black" panose="020B0A04020102020204" pitchFamily="34" charset="0"/>
            </a:endParaRPr>
          </a:p>
          <a:p>
            <a:pPr lvl="1">
              <a:lnSpc>
                <a:spcPct val="90000"/>
              </a:lnSpc>
              <a:buFont typeface="Wingdings" panose="05000000000000000000" pitchFamily="2" charset="2"/>
              <a:buChar char="q"/>
            </a:pPr>
            <a:r>
              <a:rPr lang="en-US" sz="1400" dirty="0">
                <a:latin typeface="Arial Black" panose="020B0A04020102020204" pitchFamily="34" charset="0"/>
              </a:rPr>
              <a:t>The mining sector provides over 30% of Gross Domestic Product  </a:t>
            </a:r>
            <a:r>
              <a:rPr lang="ru-RU" sz="1400" dirty="0">
                <a:latin typeface="Arial Black" panose="020B0A04020102020204" pitchFamily="34" charset="0"/>
              </a:rPr>
              <a:t>(</a:t>
            </a:r>
            <a:r>
              <a:rPr lang="en-US" sz="1400" dirty="0">
                <a:latin typeface="Arial Black" panose="020B0A04020102020204" pitchFamily="34" charset="0"/>
              </a:rPr>
              <a:t>GDP) and constitutes over 60% of industrial production.</a:t>
            </a:r>
          </a:p>
          <a:p>
            <a:pPr lvl="1">
              <a:lnSpc>
                <a:spcPct val="90000"/>
              </a:lnSpc>
              <a:buFont typeface="Wingdings" panose="05000000000000000000" pitchFamily="2" charset="2"/>
              <a:buChar char="q"/>
            </a:pPr>
            <a:r>
              <a:rPr lang="en-US" sz="1400" dirty="0">
                <a:latin typeface="Arial Black" panose="020B0A04020102020204" pitchFamily="34" charset="0"/>
              </a:rPr>
              <a:t>The oil sector is the most important segment of the country’s economy. The share of the oil sector</a:t>
            </a:r>
            <a:r>
              <a:rPr lang="ru-RU" sz="1400" dirty="0">
                <a:latin typeface="Arial Black" panose="020B0A04020102020204" pitchFamily="34" charset="0"/>
              </a:rPr>
              <a:t> </a:t>
            </a:r>
            <a:r>
              <a:rPr lang="en-US" sz="1400" dirty="0">
                <a:latin typeface="Arial Black" panose="020B0A04020102020204" pitchFamily="34" charset="0"/>
              </a:rPr>
              <a:t>comprises almost 25% of the general structure of GDP.</a:t>
            </a:r>
          </a:p>
          <a:p>
            <a:pPr lvl="1">
              <a:lnSpc>
                <a:spcPct val="90000"/>
              </a:lnSpc>
              <a:buFont typeface="Wingdings" panose="05000000000000000000" pitchFamily="2" charset="2"/>
              <a:buChar char="q"/>
            </a:pPr>
            <a:r>
              <a:rPr lang="en-US" sz="1400" dirty="0">
                <a:latin typeface="Arial Black" panose="020B0A04020102020204" pitchFamily="34" charset="0"/>
              </a:rPr>
              <a:t>Revenues of the oil sector provide a half of all fiscal revenues of the country.</a:t>
            </a:r>
          </a:p>
          <a:p>
            <a:pPr lvl="1">
              <a:lnSpc>
                <a:spcPct val="90000"/>
              </a:lnSpc>
              <a:buFont typeface="Wingdings" panose="05000000000000000000" pitchFamily="2" charset="2"/>
              <a:buChar char="q"/>
            </a:pPr>
            <a:r>
              <a:rPr lang="en-US" sz="1400" dirty="0">
                <a:latin typeface="Arial Black" panose="020B0A04020102020204" pitchFamily="34" charset="0"/>
              </a:rPr>
              <a:t>Almost 70% of all export of the country in value terms is export of oil and gas condensate, a significant share</a:t>
            </a:r>
            <a:r>
              <a:rPr lang="ru-RU" sz="1400" dirty="0">
                <a:latin typeface="Arial Black" panose="020B0A04020102020204" pitchFamily="34" charset="0"/>
              </a:rPr>
              <a:t> </a:t>
            </a:r>
            <a:r>
              <a:rPr lang="en-US" sz="1400" dirty="0">
                <a:latin typeface="Arial Black" panose="020B0A04020102020204" pitchFamily="34" charset="0"/>
              </a:rPr>
              <a:t>of the tax on extraction of mineral resources (85%).</a:t>
            </a:r>
          </a:p>
          <a:p>
            <a:pPr lvl="1">
              <a:lnSpc>
                <a:spcPct val="90000"/>
              </a:lnSpc>
              <a:buFont typeface="Wingdings" panose="05000000000000000000" pitchFamily="2" charset="2"/>
              <a:buChar char="q"/>
            </a:pPr>
            <a:r>
              <a:rPr lang="en-US" sz="1400" dirty="0">
                <a:latin typeface="Arial Black" panose="020B0A04020102020204" pitchFamily="34" charset="0"/>
              </a:rPr>
              <a:t>One of the most important resources of Kazakhstan is groundwater. 2905 groundwater deposits and</a:t>
            </a:r>
            <a:r>
              <a:rPr lang="ru-RU" sz="1400" dirty="0">
                <a:latin typeface="Arial Black" panose="020B0A04020102020204" pitchFamily="34" charset="0"/>
              </a:rPr>
              <a:t> </a:t>
            </a:r>
            <a:r>
              <a:rPr lang="en-US" sz="1400" dirty="0">
                <a:latin typeface="Arial Black" panose="020B0A04020102020204" pitchFamily="34" charset="0"/>
              </a:rPr>
              <a:t>groundwater sites for different purposes have been developed in Kazakhstan.</a:t>
            </a:r>
          </a:p>
        </p:txBody>
      </p:sp>
    </p:spTree>
    <p:extLst>
      <p:ext uri="{BB962C8B-B14F-4D97-AF65-F5344CB8AC3E}">
        <p14:creationId xmlns:p14="http://schemas.microsoft.com/office/powerpoint/2010/main" val="2094298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526686-95D3-4089-98ED-F141ACF82E3B}"/>
              </a:ext>
            </a:extLst>
          </p:cNvPr>
          <p:cNvSpPr>
            <a:spLocks noGrp="1"/>
          </p:cNvSpPr>
          <p:nvPr>
            <p:ph type="title"/>
          </p:nvPr>
        </p:nvSpPr>
        <p:spPr>
          <a:xfrm>
            <a:off x="1686561" y="624110"/>
            <a:ext cx="9818052" cy="747490"/>
          </a:xfrm>
          <a:solidFill>
            <a:schemeClr val="accent1">
              <a:lumMod val="20000"/>
              <a:lumOff val="80000"/>
            </a:schemeClr>
          </a:solidFill>
        </p:spPr>
        <p:txBody>
          <a:bodyPr>
            <a:normAutofit/>
          </a:bodyPr>
          <a:lstStyle/>
          <a:p>
            <a:pPr algn="ctr"/>
            <a:r>
              <a:rPr lang="en-US" sz="3200" b="1" dirty="0">
                <a:solidFill>
                  <a:schemeClr val="accent1">
                    <a:lumMod val="75000"/>
                  </a:schemeClr>
                </a:solidFill>
              </a:rPr>
              <a:t>Mineral resources of the Republic of Kazakhstan</a:t>
            </a:r>
            <a:endParaRPr lang="ru-RU" sz="3200" b="1" dirty="0">
              <a:solidFill>
                <a:schemeClr val="accent1">
                  <a:lumMod val="75000"/>
                </a:schemeClr>
              </a:solidFill>
            </a:endParaRPr>
          </a:p>
        </p:txBody>
      </p:sp>
      <p:graphicFrame>
        <p:nvGraphicFramePr>
          <p:cNvPr id="4" name="Объект 3">
            <a:extLst>
              <a:ext uri="{FF2B5EF4-FFF2-40B4-BE49-F238E27FC236}">
                <a16:creationId xmlns:a16="http://schemas.microsoft.com/office/drawing/2014/main" id="{8037DC04-3F00-4EDA-B593-6E68AD6339A4}"/>
              </a:ext>
            </a:extLst>
          </p:cNvPr>
          <p:cNvGraphicFramePr>
            <a:graphicFrameLocks noGrp="1"/>
          </p:cNvGraphicFramePr>
          <p:nvPr>
            <p:ph idx="1"/>
            <p:extLst>
              <p:ext uri="{D42A27DB-BD31-4B8C-83A1-F6EECF244321}">
                <p14:modId xmlns:p14="http://schemas.microsoft.com/office/powerpoint/2010/main" val="729689154"/>
              </p:ext>
            </p:extLst>
          </p:nvPr>
        </p:nvGraphicFramePr>
        <p:xfrm>
          <a:off x="1686561" y="1584965"/>
          <a:ext cx="9950134" cy="4648925"/>
        </p:xfrm>
        <a:graphic>
          <a:graphicData uri="http://schemas.openxmlformats.org/drawingml/2006/table">
            <a:tbl>
              <a:tblPr firstRow="1" firstCol="1" lastRow="1" lastCol="1" bandRow="1" bandCol="1">
                <a:tableStyleId>{3C2FFA5D-87B4-456A-9821-1D502468CF0F}</a:tableStyleId>
              </a:tblPr>
              <a:tblGrid>
                <a:gridCol w="3476730">
                  <a:extLst>
                    <a:ext uri="{9D8B030D-6E8A-4147-A177-3AD203B41FA5}">
                      <a16:colId xmlns:a16="http://schemas.microsoft.com/office/drawing/2014/main" val="2181876942"/>
                    </a:ext>
                  </a:extLst>
                </a:gridCol>
                <a:gridCol w="2865655">
                  <a:extLst>
                    <a:ext uri="{9D8B030D-6E8A-4147-A177-3AD203B41FA5}">
                      <a16:colId xmlns:a16="http://schemas.microsoft.com/office/drawing/2014/main" val="2062587572"/>
                    </a:ext>
                  </a:extLst>
                </a:gridCol>
                <a:gridCol w="1459032">
                  <a:extLst>
                    <a:ext uri="{9D8B030D-6E8A-4147-A177-3AD203B41FA5}">
                      <a16:colId xmlns:a16="http://schemas.microsoft.com/office/drawing/2014/main" val="3594989322"/>
                    </a:ext>
                  </a:extLst>
                </a:gridCol>
                <a:gridCol w="2148717">
                  <a:extLst>
                    <a:ext uri="{9D8B030D-6E8A-4147-A177-3AD203B41FA5}">
                      <a16:colId xmlns:a16="http://schemas.microsoft.com/office/drawing/2014/main" val="2413230654"/>
                    </a:ext>
                  </a:extLst>
                </a:gridCol>
              </a:tblGrid>
              <a:tr h="346131">
                <a:tc>
                  <a:txBody>
                    <a:bodyPr/>
                    <a:lstStyle/>
                    <a:p>
                      <a:pPr marL="67945">
                        <a:lnSpc>
                          <a:spcPts val="1340"/>
                        </a:lnSpc>
                        <a:spcAft>
                          <a:spcPts val="0"/>
                        </a:spcAft>
                      </a:pPr>
                      <a:r>
                        <a:rPr lang="en-US" sz="1100" dirty="0">
                          <a:effectLst/>
                        </a:rPr>
                        <a:t>Natural resource</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Number of deposits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Reserves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World ranking</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01846985"/>
                  </a:ext>
                </a:extLst>
              </a:tr>
              <a:tr h="348968">
                <a:tc>
                  <a:txBody>
                    <a:bodyPr/>
                    <a:lstStyle/>
                    <a:p>
                      <a:pPr marL="67945">
                        <a:lnSpc>
                          <a:spcPts val="1340"/>
                        </a:lnSpc>
                        <a:spcBef>
                          <a:spcPts val="5"/>
                        </a:spcBef>
                        <a:spcAft>
                          <a:spcPts val="0"/>
                        </a:spcAft>
                      </a:pPr>
                      <a:r>
                        <a:rPr lang="en-US" sz="1100">
                          <a:effectLst/>
                        </a:rPr>
                        <a:t>Gold, thousand tons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Bef>
                          <a:spcPts val="5"/>
                        </a:spcBef>
                        <a:spcAft>
                          <a:spcPts val="0"/>
                        </a:spcAft>
                      </a:pPr>
                      <a:r>
                        <a:rPr lang="en-US" sz="1100">
                          <a:effectLst/>
                        </a:rPr>
                        <a:t>349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Bef>
                          <a:spcPts val="5"/>
                        </a:spcBef>
                        <a:spcAft>
                          <a:spcPts val="0"/>
                        </a:spcAft>
                      </a:pPr>
                      <a:r>
                        <a:rPr lang="en-US" sz="1100">
                          <a:effectLst/>
                        </a:rPr>
                        <a:t>2.3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Bef>
                          <a:spcPts val="5"/>
                        </a:spcBef>
                        <a:spcAft>
                          <a:spcPts val="0"/>
                        </a:spcAft>
                      </a:pPr>
                      <a:r>
                        <a:rPr lang="en-US" sz="1100">
                          <a:effectLst/>
                        </a:rPr>
                        <a:t>15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5791616"/>
                  </a:ext>
                </a:extLst>
              </a:tr>
              <a:tr h="348968">
                <a:tc>
                  <a:txBody>
                    <a:bodyPr/>
                    <a:lstStyle/>
                    <a:p>
                      <a:pPr marL="67945">
                        <a:lnSpc>
                          <a:spcPts val="1340"/>
                        </a:lnSpc>
                        <a:spcAft>
                          <a:spcPts val="0"/>
                        </a:spcAft>
                      </a:pPr>
                      <a:r>
                        <a:rPr lang="en-US" sz="1100">
                          <a:effectLst/>
                        </a:rPr>
                        <a:t>Silver, thousand tons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195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49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12472503"/>
                  </a:ext>
                </a:extLst>
              </a:tr>
              <a:tr h="348968">
                <a:tc>
                  <a:txBody>
                    <a:bodyPr/>
                    <a:lstStyle/>
                    <a:p>
                      <a:pPr marL="67945">
                        <a:lnSpc>
                          <a:spcPts val="1340"/>
                        </a:lnSpc>
                        <a:spcAft>
                          <a:spcPts val="0"/>
                        </a:spcAft>
                      </a:pPr>
                      <a:r>
                        <a:rPr lang="en-US" sz="1100">
                          <a:effectLst/>
                        </a:rPr>
                        <a:t>Copper, mln tons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124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40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70164016"/>
                  </a:ext>
                </a:extLst>
              </a:tr>
              <a:tr h="348968">
                <a:tc>
                  <a:txBody>
                    <a:bodyPr/>
                    <a:lstStyle/>
                    <a:p>
                      <a:pPr marL="67945">
                        <a:lnSpc>
                          <a:spcPts val="1340"/>
                        </a:lnSpc>
                        <a:spcAft>
                          <a:spcPts val="0"/>
                        </a:spcAft>
                      </a:pPr>
                      <a:r>
                        <a:rPr lang="en-US" sz="1100">
                          <a:effectLst/>
                        </a:rPr>
                        <a:t>Lead, mln tons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93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15.5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793989352"/>
                  </a:ext>
                </a:extLst>
              </a:tr>
              <a:tr h="348968">
                <a:tc>
                  <a:txBody>
                    <a:bodyPr/>
                    <a:lstStyle/>
                    <a:p>
                      <a:pPr marL="67945">
                        <a:lnSpc>
                          <a:spcPts val="1340"/>
                        </a:lnSpc>
                        <a:spcAft>
                          <a:spcPts val="0"/>
                        </a:spcAft>
                      </a:pPr>
                      <a:r>
                        <a:rPr lang="en-US" sz="1100">
                          <a:effectLst/>
                        </a:rPr>
                        <a:t>Zinc, mln tons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90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32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36403237"/>
                  </a:ext>
                </a:extLst>
              </a:tr>
              <a:tr h="464146">
                <a:tc>
                  <a:txBody>
                    <a:bodyPr/>
                    <a:lstStyle/>
                    <a:p>
                      <a:pPr marL="67945">
                        <a:lnSpc>
                          <a:spcPts val="1340"/>
                        </a:lnSpc>
                        <a:spcAft>
                          <a:spcPts val="0"/>
                        </a:spcAft>
                      </a:pPr>
                      <a:r>
                        <a:rPr lang="en-US" sz="1100" dirty="0">
                          <a:effectLst/>
                        </a:rPr>
                        <a:t>Iron, </a:t>
                      </a:r>
                      <a:r>
                        <a:rPr lang="en-US" sz="1100" dirty="0" err="1">
                          <a:effectLst/>
                        </a:rPr>
                        <a:t>mln</a:t>
                      </a:r>
                      <a:r>
                        <a:rPr lang="en-US" sz="1100" dirty="0">
                          <a:effectLst/>
                        </a:rPr>
                        <a:t> tons</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63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20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621573363"/>
                  </a:ext>
                </a:extLst>
              </a:tr>
              <a:tr h="348968">
                <a:tc>
                  <a:txBody>
                    <a:bodyPr/>
                    <a:lstStyle/>
                    <a:p>
                      <a:pPr marL="67945">
                        <a:lnSpc>
                          <a:spcPts val="1340"/>
                        </a:lnSpc>
                        <a:spcBef>
                          <a:spcPts val="5"/>
                        </a:spcBef>
                        <a:spcAft>
                          <a:spcPts val="0"/>
                        </a:spcAft>
                      </a:pPr>
                      <a:r>
                        <a:rPr lang="en-US" sz="1100" u="none" strike="noStrike" dirty="0">
                          <a:solidFill>
                            <a:schemeClr val="tx1"/>
                          </a:solidFill>
                          <a:effectLst/>
                          <a:hlinkClick r:id="rId2">
                            <a:extLst>
                              <a:ext uri="{A12FA001-AC4F-418D-AE19-62706E023703}">
                                <ahyp:hlinkClr xmlns:ahyp="http://schemas.microsoft.com/office/drawing/2018/hyperlinkcolor" xmlns="" val="tx"/>
                              </a:ext>
                            </a:extLst>
                          </a:hlinkClick>
                        </a:rPr>
                        <a:t>Chromium, </a:t>
                      </a:r>
                      <a:r>
                        <a:rPr lang="en-US" sz="1100" u="none" dirty="0" err="1">
                          <a:solidFill>
                            <a:schemeClr val="tx1"/>
                          </a:solidFill>
                          <a:effectLst/>
                        </a:rPr>
                        <a:t>mln</a:t>
                      </a:r>
                      <a:r>
                        <a:rPr lang="en-US" sz="1100" u="none" dirty="0">
                          <a:solidFill>
                            <a:schemeClr val="tx1"/>
                          </a:solidFill>
                          <a:effectLst/>
                        </a:rPr>
                        <a:t> tons</a:t>
                      </a:r>
                      <a:endParaRPr lang="ru-RU" sz="11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Bef>
                          <a:spcPts val="5"/>
                        </a:spcBef>
                        <a:spcAft>
                          <a:spcPts val="0"/>
                        </a:spcAft>
                      </a:pPr>
                      <a:r>
                        <a:rPr lang="en-US" sz="1100">
                          <a:effectLst/>
                        </a:rPr>
                        <a:t>17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Bef>
                          <a:spcPts val="5"/>
                        </a:spcBef>
                        <a:spcAft>
                          <a:spcPts val="0"/>
                        </a:spcAft>
                      </a:pPr>
                      <a:r>
                        <a:rPr lang="en-US" sz="1100">
                          <a:effectLst/>
                        </a:rPr>
                        <a:t>355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Bef>
                          <a:spcPts val="5"/>
                        </a:spcBef>
                        <a:spcAft>
                          <a:spcPts val="0"/>
                        </a:spcAft>
                      </a:pPr>
                      <a:r>
                        <a:rPr lang="en-US" sz="11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30686086"/>
                  </a:ext>
                </a:extLst>
              </a:tr>
              <a:tr h="348968">
                <a:tc>
                  <a:txBody>
                    <a:bodyPr/>
                    <a:lstStyle/>
                    <a:p>
                      <a:pPr marL="67945">
                        <a:lnSpc>
                          <a:spcPts val="1340"/>
                        </a:lnSpc>
                        <a:spcAft>
                          <a:spcPts val="0"/>
                        </a:spcAft>
                      </a:pPr>
                      <a:r>
                        <a:rPr lang="en-US" sz="1100">
                          <a:effectLst/>
                        </a:rPr>
                        <a:t>Manganese, mln tons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42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677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84407608"/>
                  </a:ext>
                </a:extLst>
              </a:tr>
              <a:tr h="348968">
                <a:tc>
                  <a:txBody>
                    <a:bodyPr/>
                    <a:lstStyle/>
                    <a:p>
                      <a:pPr marL="67945">
                        <a:lnSpc>
                          <a:spcPts val="1340"/>
                        </a:lnSpc>
                        <a:spcAft>
                          <a:spcPts val="0"/>
                        </a:spcAft>
                      </a:pPr>
                      <a:r>
                        <a:rPr lang="en-US" sz="1100">
                          <a:effectLst/>
                        </a:rPr>
                        <a:t>Molybdenum</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51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1.1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89243275"/>
                  </a:ext>
                </a:extLst>
              </a:tr>
              <a:tr h="348968">
                <a:tc>
                  <a:txBody>
                    <a:bodyPr/>
                    <a:lstStyle/>
                    <a:p>
                      <a:pPr marL="67945">
                        <a:lnSpc>
                          <a:spcPts val="1340"/>
                        </a:lnSpc>
                        <a:spcAft>
                          <a:spcPts val="0"/>
                        </a:spcAft>
                      </a:pPr>
                      <a:r>
                        <a:rPr lang="en-US" sz="1100">
                          <a:effectLst/>
                        </a:rPr>
                        <a:t>Uranium, thousand tons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56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903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872403279"/>
                  </a:ext>
                </a:extLst>
              </a:tr>
              <a:tr h="348968">
                <a:tc>
                  <a:txBody>
                    <a:bodyPr/>
                    <a:lstStyle/>
                    <a:p>
                      <a:pPr marL="67945">
                        <a:lnSpc>
                          <a:spcPts val="1340"/>
                        </a:lnSpc>
                        <a:spcAft>
                          <a:spcPts val="0"/>
                        </a:spcAft>
                      </a:pPr>
                      <a:r>
                        <a:rPr lang="en-US" sz="1100">
                          <a:effectLst/>
                        </a:rPr>
                        <a:t>Oil, bln tons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249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4.6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32866342"/>
                  </a:ext>
                </a:extLst>
              </a:tr>
              <a:tr h="348968">
                <a:tc>
                  <a:txBody>
                    <a:bodyPr/>
                    <a:lstStyle/>
                    <a:p>
                      <a:pPr marL="67945">
                        <a:lnSpc>
                          <a:spcPts val="1340"/>
                        </a:lnSpc>
                        <a:spcAft>
                          <a:spcPts val="0"/>
                        </a:spcAft>
                      </a:pPr>
                      <a:r>
                        <a:rPr lang="en-US" sz="1100">
                          <a:effectLst/>
                        </a:rPr>
                        <a:t>Gas, trln m</a:t>
                      </a:r>
                      <a:r>
                        <a:rPr lang="en-US" sz="1100" baseline="300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252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a:effectLst/>
                        </a:rPr>
                        <a:t>1.7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a:lnSpc>
                          <a:spcPts val="1340"/>
                        </a:lnSpc>
                        <a:spcAft>
                          <a:spcPts val="0"/>
                        </a:spcAft>
                      </a:pPr>
                      <a:r>
                        <a:rPr lang="en-US" sz="1100" dirty="0">
                          <a:effectLst/>
                        </a:rPr>
                        <a:t>19</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73155799"/>
                  </a:ext>
                </a:extLst>
              </a:tr>
            </a:tbl>
          </a:graphicData>
        </a:graphic>
      </p:graphicFrame>
    </p:spTree>
    <p:extLst>
      <p:ext uri="{BB962C8B-B14F-4D97-AF65-F5344CB8AC3E}">
        <p14:creationId xmlns:p14="http://schemas.microsoft.com/office/powerpoint/2010/main" val="4213290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A08E36-7482-49C9-A7D8-6970291603FF}"/>
              </a:ext>
            </a:extLst>
          </p:cNvPr>
          <p:cNvSpPr>
            <a:spLocks noGrp="1"/>
          </p:cNvSpPr>
          <p:nvPr>
            <p:ph type="title"/>
          </p:nvPr>
        </p:nvSpPr>
        <p:spPr>
          <a:xfrm>
            <a:off x="1635760" y="685099"/>
            <a:ext cx="9601200" cy="612765"/>
          </a:xfrm>
          <a:solidFill>
            <a:schemeClr val="accent1">
              <a:lumMod val="40000"/>
              <a:lumOff val="60000"/>
            </a:schemeClr>
          </a:solidFill>
        </p:spPr>
        <p:txBody>
          <a:bodyPr>
            <a:noAutofit/>
          </a:bodyPr>
          <a:lstStyle/>
          <a:p>
            <a:r>
              <a:rPr lang="en-US" sz="2000" b="1" dirty="0">
                <a:latin typeface="Bookman Old Style" panose="02050604050505020204" pitchFamily="18" charset="0"/>
              </a:rPr>
              <a:t>Government policies and </a:t>
            </a:r>
            <a:r>
              <a:rPr lang="en-US" sz="2000" b="1" dirty="0" err="1">
                <a:latin typeface="Bookman Old Style" panose="02050604050505020204" pitchFamily="18" charset="0"/>
              </a:rPr>
              <a:t>programmes</a:t>
            </a:r>
            <a:r>
              <a:rPr lang="en-US" sz="2000" b="1" dirty="0">
                <a:latin typeface="Bookman Old Style" panose="02050604050505020204" pitchFamily="18" charset="0"/>
              </a:rPr>
              <a:t> in energy and mineral resources </a:t>
            </a:r>
            <a:endParaRPr lang="ru-RU" sz="2000" dirty="0"/>
          </a:p>
        </p:txBody>
      </p:sp>
      <p:sp>
        <p:nvSpPr>
          <p:cNvPr id="4" name="Прямоугольник 3">
            <a:extLst>
              <a:ext uri="{FF2B5EF4-FFF2-40B4-BE49-F238E27FC236}">
                <a16:creationId xmlns:a16="http://schemas.microsoft.com/office/drawing/2014/main" id="{B8143D04-232E-4A43-B10D-EA52093CE6EC}"/>
              </a:ext>
            </a:extLst>
          </p:cNvPr>
          <p:cNvSpPr/>
          <p:nvPr/>
        </p:nvSpPr>
        <p:spPr>
          <a:xfrm>
            <a:off x="2153920" y="1535288"/>
            <a:ext cx="8361680" cy="646331"/>
          </a:xfrm>
          <a:prstGeom prst="rect">
            <a:avLst/>
          </a:prstGeom>
          <a:solidFill>
            <a:schemeClr val="accent2">
              <a:lumMod val="40000"/>
              <a:lumOff val="60000"/>
            </a:schemeClr>
          </a:solidFill>
        </p:spPr>
        <p:txBody>
          <a:bodyPr wrap="square">
            <a:spAutoFit/>
          </a:bodyPr>
          <a:lstStyle/>
          <a:p>
            <a:pPr algn="ctr"/>
            <a:r>
              <a:rPr lang="en-US" b="1" dirty="0"/>
              <a:t>Structure of the state hierarchy, including regulation of subsoil use</a:t>
            </a:r>
          </a:p>
          <a:p>
            <a:pPr algn="ctr"/>
            <a:endParaRPr lang="ru-RU" b="1" dirty="0"/>
          </a:p>
        </p:txBody>
      </p:sp>
      <p:graphicFrame>
        <p:nvGraphicFramePr>
          <p:cNvPr id="6" name="Таблица 5">
            <a:extLst>
              <a:ext uri="{FF2B5EF4-FFF2-40B4-BE49-F238E27FC236}">
                <a16:creationId xmlns:a16="http://schemas.microsoft.com/office/drawing/2014/main" id="{CA56A642-1878-4FBC-90D5-D8C8FC7DC449}"/>
              </a:ext>
            </a:extLst>
          </p:cNvPr>
          <p:cNvGraphicFramePr>
            <a:graphicFrameLocks noGrp="1"/>
          </p:cNvGraphicFramePr>
          <p:nvPr>
            <p:extLst>
              <p:ext uri="{D42A27DB-BD31-4B8C-83A1-F6EECF244321}">
                <p14:modId xmlns:p14="http://schemas.microsoft.com/office/powerpoint/2010/main" val="3570579604"/>
              </p:ext>
            </p:extLst>
          </p:nvPr>
        </p:nvGraphicFramePr>
        <p:xfrm>
          <a:off x="5054600" y="2450039"/>
          <a:ext cx="2590800" cy="518160"/>
        </p:xfrm>
        <a:graphic>
          <a:graphicData uri="http://schemas.openxmlformats.org/drawingml/2006/table">
            <a:tbl>
              <a:tblPr/>
              <a:tblGrid>
                <a:gridCol w="2590800">
                  <a:extLst>
                    <a:ext uri="{9D8B030D-6E8A-4147-A177-3AD203B41FA5}">
                      <a16:colId xmlns:a16="http://schemas.microsoft.com/office/drawing/2014/main" val="706458835"/>
                    </a:ext>
                  </a:extLst>
                </a:gridCol>
              </a:tblGrid>
              <a:tr h="518160">
                <a:tc>
                  <a:txBody>
                    <a:bodyPr/>
                    <a:lstStyle/>
                    <a:p>
                      <a:pPr algn="ctr"/>
                      <a:r>
                        <a:rPr lang="en-US" sz="1600" b="1" dirty="0">
                          <a:effectLst>
                            <a:outerShdw blurRad="38100" dist="38100" dir="2700000" algn="tl">
                              <a:srgbClr val="000000">
                                <a:alpha val="43137"/>
                              </a:srgbClr>
                            </a:outerShdw>
                          </a:effectLst>
                        </a:rPr>
                        <a:t>President of the RK</a:t>
                      </a:r>
                      <a:endParaRPr lang="ru-RU" sz="1600" b="1" dirty="0">
                        <a:effectLst>
                          <a:outerShdw blurRad="38100" dist="38100" dir="2700000" algn="tl">
                            <a:srgbClr val="000000">
                              <a:alpha val="43137"/>
                            </a:srgbClr>
                          </a:outerShdw>
                        </a:effectLst>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2"/>
                    </a:solidFill>
                  </a:tcPr>
                </a:tc>
                <a:extLst>
                  <a:ext uri="{0D108BD9-81ED-4DB2-BD59-A6C34878D82A}">
                    <a16:rowId xmlns:a16="http://schemas.microsoft.com/office/drawing/2014/main" val="1797521364"/>
                  </a:ext>
                </a:extLst>
              </a:tr>
            </a:tbl>
          </a:graphicData>
        </a:graphic>
      </p:graphicFrame>
      <p:graphicFrame>
        <p:nvGraphicFramePr>
          <p:cNvPr id="9" name="Таблица 8">
            <a:extLst>
              <a:ext uri="{FF2B5EF4-FFF2-40B4-BE49-F238E27FC236}">
                <a16:creationId xmlns:a16="http://schemas.microsoft.com/office/drawing/2014/main" id="{B6D37CB8-7CE5-4243-98B7-01E3C70A7949}"/>
              </a:ext>
            </a:extLst>
          </p:cNvPr>
          <p:cNvGraphicFramePr>
            <a:graphicFrameLocks noGrp="1"/>
          </p:cNvGraphicFramePr>
          <p:nvPr>
            <p:extLst>
              <p:ext uri="{D42A27DB-BD31-4B8C-83A1-F6EECF244321}">
                <p14:modId xmlns:p14="http://schemas.microsoft.com/office/powerpoint/2010/main" val="380626826"/>
              </p:ext>
            </p:extLst>
          </p:nvPr>
        </p:nvGraphicFramePr>
        <p:xfrm>
          <a:off x="5054600" y="3252234"/>
          <a:ext cx="2590800" cy="579120"/>
        </p:xfrm>
        <a:graphic>
          <a:graphicData uri="http://schemas.openxmlformats.org/drawingml/2006/table">
            <a:tbl>
              <a:tblPr/>
              <a:tblGrid>
                <a:gridCol w="2590800">
                  <a:extLst>
                    <a:ext uri="{9D8B030D-6E8A-4147-A177-3AD203B41FA5}">
                      <a16:colId xmlns:a16="http://schemas.microsoft.com/office/drawing/2014/main" val="706458835"/>
                    </a:ext>
                  </a:extLst>
                </a:gridCol>
              </a:tblGrid>
              <a:tr h="518160">
                <a:tc>
                  <a:txBody>
                    <a:bodyPr/>
                    <a:lstStyle/>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Government </a:t>
                      </a:r>
                    </a:p>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Prime Minister</a:t>
                      </a:r>
                      <a:endParaRPr lang="ru-RU" sz="1600" b="1" kern="1200" dirty="0">
                        <a:solidFill>
                          <a:schemeClr val="tx1"/>
                        </a:solidFill>
                        <a:effectLst>
                          <a:outerShdw blurRad="38100" dist="38100" dir="2700000" algn="tl">
                            <a:srgbClr val="000000">
                              <a:alpha val="43137"/>
                            </a:srgbClr>
                          </a:outerShdw>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60000"/>
                        <a:lumOff val="40000"/>
                      </a:schemeClr>
                    </a:solidFill>
                  </a:tcPr>
                </a:tc>
                <a:extLst>
                  <a:ext uri="{0D108BD9-81ED-4DB2-BD59-A6C34878D82A}">
                    <a16:rowId xmlns:a16="http://schemas.microsoft.com/office/drawing/2014/main" val="1797521364"/>
                  </a:ext>
                </a:extLst>
              </a:tr>
            </a:tbl>
          </a:graphicData>
        </a:graphic>
      </p:graphicFrame>
      <p:graphicFrame>
        <p:nvGraphicFramePr>
          <p:cNvPr id="10" name="Таблица 9">
            <a:extLst>
              <a:ext uri="{FF2B5EF4-FFF2-40B4-BE49-F238E27FC236}">
                <a16:creationId xmlns:a16="http://schemas.microsoft.com/office/drawing/2014/main" id="{0BA65DC7-8FAE-45E3-86FD-3C38A9E053FA}"/>
              </a:ext>
            </a:extLst>
          </p:cNvPr>
          <p:cNvGraphicFramePr>
            <a:graphicFrameLocks noGrp="1"/>
          </p:cNvGraphicFramePr>
          <p:nvPr>
            <p:extLst>
              <p:ext uri="{D42A27DB-BD31-4B8C-83A1-F6EECF244321}">
                <p14:modId xmlns:p14="http://schemas.microsoft.com/office/powerpoint/2010/main" val="4243413184"/>
              </p:ext>
            </p:extLst>
          </p:nvPr>
        </p:nvGraphicFramePr>
        <p:xfrm>
          <a:off x="5054600" y="4077455"/>
          <a:ext cx="2590800" cy="518160"/>
        </p:xfrm>
        <a:graphic>
          <a:graphicData uri="http://schemas.openxmlformats.org/drawingml/2006/table">
            <a:tbl>
              <a:tblPr/>
              <a:tblGrid>
                <a:gridCol w="2590800">
                  <a:extLst>
                    <a:ext uri="{9D8B030D-6E8A-4147-A177-3AD203B41FA5}">
                      <a16:colId xmlns:a16="http://schemas.microsoft.com/office/drawing/2014/main" val="706458835"/>
                    </a:ext>
                  </a:extLst>
                </a:gridCol>
              </a:tblGrid>
              <a:tr h="518160">
                <a:tc>
                  <a:txBody>
                    <a:bodyPr/>
                    <a:lstStyle/>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Ministry of Energy</a:t>
                      </a:r>
                      <a:endParaRPr lang="ru-RU" sz="1600" b="1" kern="1200" dirty="0">
                        <a:solidFill>
                          <a:schemeClr val="tx1"/>
                        </a:solidFill>
                        <a:effectLst>
                          <a:outerShdw blurRad="38100" dist="38100" dir="2700000" algn="tl">
                            <a:srgbClr val="000000">
                              <a:alpha val="43137"/>
                            </a:srgbClr>
                          </a:outerShdw>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40000"/>
                        <a:lumOff val="60000"/>
                      </a:schemeClr>
                    </a:solidFill>
                  </a:tcPr>
                </a:tc>
                <a:extLst>
                  <a:ext uri="{0D108BD9-81ED-4DB2-BD59-A6C34878D82A}">
                    <a16:rowId xmlns:a16="http://schemas.microsoft.com/office/drawing/2014/main" val="1797521364"/>
                  </a:ext>
                </a:extLst>
              </a:tr>
            </a:tbl>
          </a:graphicData>
        </a:graphic>
      </p:graphicFrame>
      <p:graphicFrame>
        <p:nvGraphicFramePr>
          <p:cNvPr id="11" name="Таблица 10">
            <a:extLst>
              <a:ext uri="{FF2B5EF4-FFF2-40B4-BE49-F238E27FC236}">
                <a16:creationId xmlns:a16="http://schemas.microsoft.com/office/drawing/2014/main" id="{00F057C0-55CE-46D1-A56F-4710F624537C}"/>
              </a:ext>
            </a:extLst>
          </p:cNvPr>
          <p:cNvGraphicFramePr>
            <a:graphicFrameLocks noGrp="1"/>
          </p:cNvGraphicFramePr>
          <p:nvPr>
            <p:extLst>
              <p:ext uri="{D42A27DB-BD31-4B8C-83A1-F6EECF244321}">
                <p14:modId xmlns:p14="http://schemas.microsoft.com/office/powerpoint/2010/main" val="2384118901"/>
              </p:ext>
            </p:extLst>
          </p:nvPr>
        </p:nvGraphicFramePr>
        <p:xfrm>
          <a:off x="5054600" y="4836162"/>
          <a:ext cx="2590800" cy="579120"/>
        </p:xfrm>
        <a:graphic>
          <a:graphicData uri="http://schemas.openxmlformats.org/drawingml/2006/table">
            <a:tbl>
              <a:tblPr/>
              <a:tblGrid>
                <a:gridCol w="2590800">
                  <a:extLst>
                    <a:ext uri="{9D8B030D-6E8A-4147-A177-3AD203B41FA5}">
                      <a16:colId xmlns:a16="http://schemas.microsoft.com/office/drawing/2014/main" val="706458835"/>
                    </a:ext>
                  </a:extLst>
                </a:gridCol>
              </a:tblGrid>
              <a:tr h="143134">
                <a:tc>
                  <a:txBody>
                    <a:bodyPr/>
                    <a:lstStyle/>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Committee of Atomic and Energy Supervision</a:t>
                      </a:r>
                      <a:endParaRPr lang="ru-RU" sz="1600" b="1" kern="1200" dirty="0">
                        <a:solidFill>
                          <a:schemeClr val="tx1"/>
                        </a:solidFill>
                        <a:effectLst>
                          <a:outerShdw blurRad="38100" dist="38100" dir="2700000" algn="tl">
                            <a:srgbClr val="000000">
                              <a:alpha val="43137"/>
                            </a:srgbClr>
                          </a:outerShdw>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extLst>
                  <a:ext uri="{0D108BD9-81ED-4DB2-BD59-A6C34878D82A}">
                    <a16:rowId xmlns:a16="http://schemas.microsoft.com/office/drawing/2014/main" val="1797521364"/>
                  </a:ext>
                </a:extLst>
              </a:tr>
            </a:tbl>
          </a:graphicData>
        </a:graphic>
      </p:graphicFrame>
      <p:graphicFrame>
        <p:nvGraphicFramePr>
          <p:cNvPr id="12" name="Таблица 11">
            <a:extLst>
              <a:ext uri="{FF2B5EF4-FFF2-40B4-BE49-F238E27FC236}">
                <a16:creationId xmlns:a16="http://schemas.microsoft.com/office/drawing/2014/main" id="{BACC85DF-874D-45AD-9B4D-2197D9CD6216}"/>
              </a:ext>
            </a:extLst>
          </p:cNvPr>
          <p:cNvGraphicFramePr>
            <a:graphicFrameLocks noGrp="1"/>
          </p:cNvGraphicFramePr>
          <p:nvPr>
            <p:extLst>
              <p:ext uri="{D42A27DB-BD31-4B8C-83A1-F6EECF244321}">
                <p14:modId xmlns:p14="http://schemas.microsoft.com/office/powerpoint/2010/main" val="3349326824"/>
              </p:ext>
            </p:extLst>
          </p:nvPr>
        </p:nvGraphicFramePr>
        <p:xfrm>
          <a:off x="1544320" y="4210646"/>
          <a:ext cx="2987040" cy="579120"/>
        </p:xfrm>
        <a:graphic>
          <a:graphicData uri="http://schemas.openxmlformats.org/drawingml/2006/table">
            <a:tbl>
              <a:tblPr/>
              <a:tblGrid>
                <a:gridCol w="2987040">
                  <a:extLst>
                    <a:ext uri="{9D8B030D-6E8A-4147-A177-3AD203B41FA5}">
                      <a16:colId xmlns:a16="http://schemas.microsoft.com/office/drawing/2014/main" val="706458835"/>
                    </a:ext>
                  </a:extLst>
                </a:gridCol>
              </a:tblGrid>
              <a:tr h="518160">
                <a:tc>
                  <a:txBody>
                    <a:bodyPr/>
                    <a:lstStyle/>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Ministry of Industry and Infrastructure Development</a:t>
                      </a:r>
                      <a:endParaRPr lang="ru-RU" sz="1600" b="1" kern="1200" dirty="0">
                        <a:solidFill>
                          <a:schemeClr val="tx1"/>
                        </a:solidFill>
                        <a:effectLst>
                          <a:outerShdw blurRad="38100" dist="38100" dir="2700000" algn="tl">
                            <a:srgbClr val="000000">
                              <a:alpha val="43137"/>
                            </a:srgbClr>
                          </a:outerShdw>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40000"/>
                        <a:lumOff val="60000"/>
                      </a:schemeClr>
                    </a:solidFill>
                  </a:tcPr>
                </a:tc>
                <a:extLst>
                  <a:ext uri="{0D108BD9-81ED-4DB2-BD59-A6C34878D82A}">
                    <a16:rowId xmlns:a16="http://schemas.microsoft.com/office/drawing/2014/main" val="1797521364"/>
                  </a:ext>
                </a:extLst>
              </a:tr>
            </a:tbl>
          </a:graphicData>
        </a:graphic>
      </p:graphicFrame>
      <p:graphicFrame>
        <p:nvGraphicFramePr>
          <p:cNvPr id="13" name="Таблица 12">
            <a:extLst>
              <a:ext uri="{FF2B5EF4-FFF2-40B4-BE49-F238E27FC236}">
                <a16:creationId xmlns:a16="http://schemas.microsoft.com/office/drawing/2014/main" id="{5C1EED67-8C12-4E8B-9D1C-542C8B0DE80D}"/>
              </a:ext>
            </a:extLst>
          </p:cNvPr>
          <p:cNvGraphicFramePr>
            <a:graphicFrameLocks noGrp="1"/>
          </p:cNvGraphicFramePr>
          <p:nvPr>
            <p:extLst>
              <p:ext uri="{D42A27DB-BD31-4B8C-83A1-F6EECF244321}">
                <p14:modId xmlns:p14="http://schemas.microsoft.com/office/powerpoint/2010/main" val="1171262960"/>
              </p:ext>
            </p:extLst>
          </p:nvPr>
        </p:nvGraphicFramePr>
        <p:xfrm>
          <a:off x="1544320" y="5017954"/>
          <a:ext cx="2987040" cy="579120"/>
        </p:xfrm>
        <a:graphic>
          <a:graphicData uri="http://schemas.openxmlformats.org/drawingml/2006/table">
            <a:tbl>
              <a:tblPr/>
              <a:tblGrid>
                <a:gridCol w="2987040">
                  <a:extLst>
                    <a:ext uri="{9D8B030D-6E8A-4147-A177-3AD203B41FA5}">
                      <a16:colId xmlns:a16="http://schemas.microsoft.com/office/drawing/2014/main" val="706458835"/>
                    </a:ext>
                  </a:extLst>
                </a:gridCol>
              </a:tblGrid>
              <a:tr h="143134">
                <a:tc>
                  <a:txBody>
                    <a:bodyPr/>
                    <a:lstStyle/>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Committee of Geology and Subsurface Use</a:t>
                      </a:r>
                      <a:endParaRPr lang="ru-RU" sz="1600" b="1" kern="1200" dirty="0">
                        <a:solidFill>
                          <a:schemeClr val="tx1"/>
                        </a:solidFill>
                        <a:effectLst>
                          <a:outerShdw blurRad="38100" dist="38100" dir="2700000" algn="tl">
                            <a:srgbClr val="000000">
                              <a:alpha val="43137"/>
                            </a:srgbClr>
                          </a:outerShdw>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extLst>
                  <a:ext uri="{0D108BD9-81ED-4DB2-BD59-A6C34878D82A}">
                    <a16:rowId xmlns:a16="http://schemas.microsoft.com/office/drawing/2014/main" val="1797521364"/>
                  </a:ext>
                </a:extLst>
              </a:tr>
            </a:tbl>
          </a:graphicData>
        </a:graphic>
      </p:graphicFrame>
      <p:graphicFrame>
        <p:nvGraphicFramePr>
          <p:cNvPr id="14" name="Таблица 13">
            <a:extLst>
              <a:ext uri="{FF2B5EF4-FFF2-40B4-BE49-F238E27FC236}">
                <a16:creationId xmlns:a16="http://schemas.microsoft.com/office/drawing/2014/main" id="{1280026C-09EA-4FCD-8E45-BA2AA2C5AD5F}"/>
              </a:ext>
            </a:extLst>
          </p:cNvPr>
          <p:cNvGraphicFramePr>
            <a:graphicFrameLocks noGrp="1"/>
          </p:cNvGraphicFramePr>
          <p:nvPr>
            <p:extLst>
              <p:ext uri="{D42A27DB-BD31-4B8C-83A1-F6EECF244321}">
                <p14:modId xmlns:p14="http://schemas.microsoft.com/office/powerpoint/2010/main" val="4073704904"/>
              </p:ext>
            </p:extLst>
          </p:nvPr>
        </p:nvGraphicFramePr>
        <p:xfrm>
          <a:off x="1544320" y="5979890"/>
          <a:ext cx="2987040" cy="579120"/>
        </p:xfrm>
        <a:graphic>
          <a:graphicData uri="http://schemas.openxmlformats.org/drawingml/2006/table">
            <a:tbl>
              <a:tblPr/>
              <a:tblGrid>
                <a:gridCol w="2987040">
                  <a:extLst>
                    <a:ext uri="{9D8B030D-6E8A-4147-A177-3AD203B41FA5}">
                      <a16:colId xmlns:a16="http://schemas.microsoft.com/office/drawing/2014/main" val="706458835"/>
                    </a:ext>
                  </a:extLst>
                </a:gridCol>
              </a:tblGrid>
              <a:tr h="143134">
                <a:tc>
                  <a:txBody>
                    <a:bodyPr/>
                    <a:lstStyle/>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National Welfare Fund “</a:t>
                      </a:r>
                      <a:r>
                        <a:rPr lang="en-US" sz="1600" b="1" kern="1200" dirty="0" err="1">
                          <a:solidFill>
                            <a:schemeClr val="tx1"/>
                          </a:solidFill>
                          <a:effectLst>
                            <a:outerShdw blurRad="38100" dist="38100" dir="2700000" algn="tl">
                              <a:srgbClr val="000000">
                                <a:alpha val="43137"/>
                              </a:srgbClr>
                            </a:outerShdw>
                          </a:effectLst>
                          <a:latin typeface="+mn-lt"/>
                          <a:ea typeface="+mn-ea"/>
                          <a:cs typeface="+mn-cs"/>
                        </a:rPr>
                        <a:t>Samruk-Kazyna</a:t>
                      </a:r>
                      <a:r>
                        <a:rPr lang="en-US" sz="1600" b="1" kern="1200" dirty="0">
                          <a:solidFill>
                            <a:schemeClr val="tx1"/>
                          </a:solidFill>
                          <a:effectLst>
                            <a:outerShdw blurRad="38100" dist="38100" dir="2700000" algn="tl">
                              <a:srgbClr val="000000">
                                <a:alpha val="43137"/>
                              </a:srgbClr>
                            </a:outerShdw>
                          </a:effectLst>
                          <a:latin typeface="+mn-lt"/>
                          <a:ea typeface="+mn-ea"/>
                          <a:cs typeface="+mn-cs"/>
                        </a:rPr>
                        <a:t>” JSC</a:t>
                      </a:r>
                      <a:endParaRPr lang="ru-RU" sz="1600" b="1" kern="1200" dirty="0">
                        <a:solidFill>
                          <a:schemeClr val="tx1"/>
                        </a:solidFill>
                        <a:effectLst>
                          <a:outerShdw blurRad="38100" dist="38100" dir="2700000" algn="tl">
                            <a:srgbClr val="000000">
                              <a:alpha val="43137"/>
                            </a:srgbClr>
                          </a:outerShdw>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40000"/>
                        <a:lumOff val="60000"/>
                      </a:schemeClr>
                    </a:solidFill>
                  </a:tcPr>
                </a:tc>
                <a:extLst>
                  <a:ext uri="{0D108BD9-81ED-4DB2-BD59-A6C34878D82A}">
                    <a16:rowId xmlns:a16="http://schemas.microsoft.com/office/drawing/2014/main" val="1797521364"/>
                  </a:ext>
                </a:extLst>
              </a:tr>
            </a:tbl>
          </a:graphicData>
        </a:graphic>
      </p:graphicFrame>
      <p:graphicFrame>
        <p:nvGraphicFramePr>
          <p:cNvPr id="15" name="Таблица 14">
            <a:extLst>
              <a:ext uri="{FF2B5EF4-FFF2-40B4-BE49-F238E27FC236}">
                <a16:creationId xmlns:a16="http://schemas.microsoft.com/office/drawing/2014/main" id="{4901067E-DBC9-4ED6-B300-2F7CFBD12E49}"/>
              </a:ext>
            </a:extLst>
          </p:cNvPr>
          <p:cNvGraphicFramePr>
            <a:graphicFrameLocks noGrp="1"/>
          </p:cNvGraphicFramePr>
          <p:nvPr>
            <p:extLst>
              <p:ext uri="{D42A27DB-BD31-4B8C-83A1-F6EECF244321}">
                <p14:modId xmlns:p14="http://schemas.microsoft.com/office/powerpoint/2010/main" val="4182705828"/>
              </p:ext>
            </p:extLst>
          </p:nvPr>
        </p:nvGraphicFramePr>
        <p:xfrm>
          <a:off x="8183880" y="4221480"/>
          <a:ext cx="3058160" cy="518160"/>
        </p:xfrm>
        <a:graphic>
          <a:graphicData uri="http://schemas.openxmlformats.org/drawingml/2006/table">
            <a:tbl>
              <a:tblPr/>
              <a:tblGrid>
                <a:gridCol w="3058160">
                  <a:extLst>
                    <a:ext uri="{9D8B030D-6E8A-4147-A177-3AD203B41FA5}">
                      <a16:colId xmlns:a16="http://schemas.microsoft.com/office/drawing/2014/main" val="706458835"/>
                    </a:ext>
                  </a:extLst>
                </a:gridCol>
              </a:tblGrid>
              <a:tr h="518160">
                <a:tc>
                  <a:txBody>
                    <a:bodyPr/>
                    <a:lstStyle/>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Ministry of National Economy</a:t>
                      </a:r>
                      <a:endParaRPr lang="ru-RU" sz="1600" b="1" kern="1200" dirty="0">
                        <a:solidFill>
                          <a:schemeClr val="tx1"/>
                        </a:solidFill>
                        <a:effectLst>
                          <a:outerShdw blurRad="38100" dist="38100" dir="2700000" algn="tl">
                            <a:srgbClr val="000000">
                              <a:alpha val="43137"/>
                            </a:srgbClr>
                          </a:outerShdw>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40000"/>
                        <a:lumOff val="60000"/>
                      </a:schemeClr>
                    </a:solidFill>
                  </a:tcPr>
                </a:tc>
                <a:extLst>
                  <a:ext uri="{0D108BD9-81ED-4DB2-BD59-A6C34878D82A}">
                    <a16:rowId xmlns:a16="http://schemas.microsoft.com/office/drawing/2014/main" val="1797521364"/>
                  </a:ext>
                </a:extLst>
              </a:tr>
            </a:tbl>
          </a:graphicData>
        </a:graphic>
      </p:graphicFrame>
      <p:graphicFrame>
        <p:nvGraphicFramePr>
          <p:cNvPr id="16" name="Таблица 15">
            <a:extLst>
              <a:ext uri="{FF2B5EF4-FFF2-40B4-BE49-F238E27FC236}">
                <a16:creationId xmlns:a16="http://schemas.microsoft.com/office/drawing/2014/main" id="{B615ADFA-2662-40F7-AC25-9C1A48C5D806}"/>
              </a:ext>
            </a:extLst>
          </p:cNvPr>
          <p:cNvGraphicFramePr>
            <a:graphicFrameLocks noGrp="1"/>
          </p:cNvGraphicFramePr>
          <p:nvPr>
            <p:extLst>
              <p:ext uri="{D42A27DB-BD31-4B8C-83A1-F6EECF244321}">
                <p14:modId xmlns:p14="http://schemas.microsoft.com/office/powerpoint/2010/main" val="3222252360"/>
              </p:ext>
            </p:extLst>
          </p:nvPr>
        </p:nvGraphicFramePr>
        <p:xfrm>
          <a:off x="8183880" y="4993641"/>
          <a:ext cx="3058160" cy="579120"/>
        </p:xfrm>
        <a:graphic>
          <a:graphicData uri="http://schemas.openxmlformats.org/drawingml/2006/table">
            <a:tbl>
              <a:tblPr/>
              <a:tblGrid>
                <a:gridCol w="3058160">
                  <a:extLst>
                    <a:ext uri="{9D8B030D-6E8A-4147-A177-3AD203B41FA5}">
                      <a16:colId xmlns:a16="http://schemas.microsoft.com/office/drawing/2014/main" val="706458835"/>
                    </a:ext>
                  </a:extLst>
                </a:gridCol>
              </a:tblGrid>
              <a:tr h="143134">
                <a:tc>
                  <a:txBody>
                    <a:bodyPr/>
                    <a:lstStyle/>
                    <a:p>
                      <a:pPr marL="0" algn="ctr" defTabSz="457200" rtl="0" eaLnBrk="1" latinLnBrk="0" hangingPunct="1"/>
                      <a:r>
                        <a:rPr lang="en-US" sz="1600" b="1" kern="1200" dirty="0">
                          <a:solidFill>
                            <a:schemeClr val="tx1"/>
                          </a:solidFill>
                          <a:effectLst>
                            <a:outerShdw blurRad="38100" dist="38100" dir="2700000" algn="tl">
                              <a:srgbClr val="000000">
                                <a:alpha val="43137"/>
                              </a:srgbClr>
                            </a:outerShdw>
                          </a:effectLst>
                          <a:latin typeface="+mn-lt"/>
                          <a:ea typeface="+mn-ea"/>
                          <a:cs typeface="+mn-cs"/>
                        </a:rPr>
                        <a:t>Committee of Regulation of Natural Monopolies</a:t>
                      </a:r>
                      <a:endParaRPr lang="ru-RU" sz="1600" b="1" kern="1200" dirty="0">
                        <a:solidFill>
                          <a:schemeClr val="tx1"/>
                        </a:solidFill>
                        <a:effectLst>
                          <a:outerShdw blurRad="38100" dist="38100" dir="2700000" algn="tl">
                            <a:srgbClr val="000000">
                              <a:alpha val="43137"/>
                            </a:srgbClr>
                          </a:outerShdw>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extLst>
                  <a:ext uri="{0D108BD9-81ED-4DB2-BD59-A6C34878D82A}">
                    <a16:rowId xmlns:a16="http://schemas.microsoft.com/office/drawing/2014/main" val="1797521364"/>
                  </a:ext>
                </a:extLst>
              </a:tr>
            </a:tbl>
          </a:graphicData>
        </a:graphic>
      </p:graphicFrame>
      <p:graphicFrame>
        <p:nvGraphicFramePr>
          <p:cNvPr id="17" name="Таблица 16">
            <a:extLst>
              <a:ext uri="{FF2B5EF4-FFF2-40B4-BE49-F238E27FC236}">
                <a16:creationId xmlns:a16="http://schemas.microsoft.com/office/drawing/2014/main" id="{B4F53679-9E93-4CC2-BE50-E4163CBC4987}"/>
              </a:ext>
            </a:extLst>
          </p:cNvPr>
          <p:cNvGraphicFramePr>
            <a:graphicFrameLocks noGrp="1"/>
          </p:cNvGraphicFramePr>
          <p:nvPr>
            <p:extLst>
              <p:ext uri="{D42A27DB-BD31-4B8C-83A1-F6EECF244321}">
                <p14:modId xmlns:p14="http://schemas.microsoft.com/office/powerpoint/2010/main" val="1017069308"/>
              </p:ext>
            </p:extLst>
          </p:nvPr>
        </p:nvGraphicFramePr>
        <p:xfrm>
          <a:off x="8183880" y="2712720"/>
          <a:ext cx="3058160" cy="518160"/>
        </p:xfrm>
        <a:graphic>
          <a:graphicData uri="http://schemas.openxmlformats.org/drawingml/2006/table">
            <a:tbl>
              <a:tblPr/>
              <a:tblGrid>
                <a:gridCol w="3058160">
                  <a:extLst>
                    <a:ext uri="{9D8B030D-6E8A-4147-A177-3AD203B41FA5}">
                      <a16:colId xmlns:a16="http://schemas.microsoft.com/office/drawing/2014/main" val="706458835"/>
                    </a:ext>
                  </a:extLst>
                </a:gridCol>
              </a:tblGrid>
              <a:tr h="518160">
                <a:tc>
                  <a:txBody>
                    <a:bodyPr/>
                    <a:lstStyle/>
                    <a:p>
                      <a:pPr algn="ctr"/>
                      <a:r>
                        <a:rPr lang="en-US" sz="1600" b="1" dirty="0">
                          <a:effectLst>
                            <a:outerShdw blurRad="38100" dist="38100" dir="2700000" algn="tl">
                              <a:srgbClr val="000000">
                                <a:alpha val="43137"/>
                              </a:srgbClr>
                            </a:outerShdw>
                          </a:effectLst>
                        </a:rPr>
                        <a:t>Parliament of the RK</a:t>
                      </a:r>
                      <a:endParaRPr lang="ru-RU" sz="1600" b="1" dirty="0">
                        <a:effectLst>
                          <a:outerShdw blurRad="38100" dist="38100" dir="2700000" algn="tl">
                            <a:srgbClr val="000000">
                              <a:alpha val="43137"/>
                            </a:srgbClr>
                          </a:outerShdw>
                        </a:effectLst>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60000"/>
                        <a:lumOff val="40000"/>
                      </a:schemeClr>
                    </a:solidFill>
                  </a:tcPr>
                </a:tc>
                <a:extLst>
                  <a:ext uri="{0D108BD9-81ED-4DB2-BD59-A6C34878D82A}">
                    <a16:rowId xmlns:a16="http://schemas.microsoft.com/office/drawing/2014/main" val="1797521364"/>
                  </a:ext>
                </a:extLst>
              </a:tr>
            </a:tbl>
          </a:graphicData>
        </a:graphic>
      </p:graphicFrame>
      <p:graphicFrame>
        <p:nvGraphicFramePr>
          <p:cNvPr id="18" name="Таблица 17">
            <a:extLst>
              <a:ext uri="{FF2B5EF4-FFF2-40B4-BE49-F238E27FC236}">
                <a16:creationId xmlns:a16="http://schemas.microsoft.com/office/drawing/2014/main" id="{03D6C09E-0C4E-489A-8617-0A51CEA9A7CC}"/>
              </a:ext>
            </a:extLst>
          </p:cNvPr>
          <p:cNvGraphicFramePr>
            <a:graphicFrameLocks noGrp="1"/>
          </p:cNvGraphicFramePr>
          <p:nvPr>
            <p:extLst>
              <p:ext uri="{D42A27DB-BD31-4B8C-83A1-F6EECF244321}">
                <p14:modId xmlns:p14="http://schemas.microsoft.com/office/powerpoint/2010/main" val="3675750082"/>
              </p:ext>
            </p:extLst>
          </p:nvPr>
        </p:nvGraphicFramePr>
        <p:xfrm>
          <a:off x="1544320" y="2702560"/>
          <a:ext cx="2997200" cy="518160"/>
        </p:xfrm>
        <a:graphic>
          <a:graphicData uri="http://schemas.openxmlformats.org/drawingml/2006/table">
            <a:tbl>
              <a:tblPr/>
              <a:tblGrid>
                <a:gridCol w="2997200">
                  <a:extLst>
                    <a:ext uri="{9D8B030D-6E8A-4147-A177-3AD203B41FA5}">
                      <a16:colId xmlns:a16="http://schemas.microsoft.com/office/drawing/2014/main" val="706458835"/>
                    </a:ext>
                  </a:extLst>
                </a:gridCol>
              </a:tblGrid>
              <a:tr h="518160">
                <a:tc>
                  <a:txBody>
                    <a:bodyPr/>
                    <a:lstStyle/>
                    <a:p>
                      <a:pPr algn="ctr"/>
                      <a:r>
                        <a:rPr lang="en-US" sz="1600" b="1" dirty="0">
                          <a:effectLst>
                            <a:outerShdw blurRad="38100" dist="38100" dir="2700000" algn="tl">
                              <a:srgbClr val="000000">
                                <a:alpha val="43137"/>
                              </a:srgbClr>
                            </a:outerShdw>
                          </a:effectLst>
                        </a:rPr>
                        <a:t>Supreme Court of the RK</a:t>
                      </a:r>
                      <a:endParaRPr lang="ru-RU" sz="1600" b="1" dirty="0">
                        <a:effectLst>
                          <a:outerShdw blurRad="38100" dist="38100" dir="2700000" algn="tl">
                            <a:srgbClr val="000000">
                              <a:alpha val="43137"/>
                            </a:srgbClr>
                          </a:outerShdw>
                        </a:effectLst>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60000"/>
                        <a:lumOff val="40000"/>
                      </a:schemeClr>
                    </a:solidFill>
                  </a:tcPr>
                </a:tc>
                <a:extLst>
                  <a:ext uri="{0D108BD9-81ED-4DB2-BD59-A6C34878D82A}">
                    <a16:rowId xmlns:a16="http://schemas.microsoft.com/office/drawing/2014/main" val="1797521364"/>
                  </a:ext>
                </a:extLst>
              </a:tr>
            </a:tbl>
          </a:graphicData>
        </a:graphic>
      </p:graphicFrame>
      <p:cxnSp>
        <p:nvCxnSpPr>
          <p:cNvPr id="21" name="Прямая соединительная линия 20">
            <a:extLst>
              <a:ext uri="{FF2B5EF4-FFF2-40B4-BE49-F238E27FC236}">
                <a16:creationId xmlns:a16="http://schemas.microsoft.com/office/drawing/2014/main" id="{E81F5C0C-7660-4B1D-A3D4-4597F6AFE1B4}"/>
              </a:ext>
            </a:extLst>
          </p:cNvPr>
          <p:cNvCxnSpPr/>
          <p:nvPr/>
        </p:nvCxnSpPr>
        <p:spPr>
          <a:xfrm flipH="1">
            <a:off x="1127760" y="3586480"/>
            <a:ext cx="39268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a:extLst>
              <a:ext uri="{FF2B5EF4-FFF2-40B4-BE49-F238E27FC236}">
                <a16:creationId xmlns:a16="http://schemas.microsoft.com/office/drawing/2014/main" id="{367BEBB8-0706-4254-BD1B-EB3D276CA313}"/>
              </a:ext>
            </a:extLst>
          </p:cNvPr>
          <p:cNvCxnSpPr>
            <a:cxnSpLocks/>
          </p:cNvCxnSpPr>
          <p:nvPr/>
        </p:nvCxnSpPr>
        <p:spPr>
          <a:xfrm flipH="1">
            <a:off x="1021080" y="3586480"/>
            <a:ext cx="96520" cy="26829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a:extLst>
              <a:ext uri="{FF2B5EF4-FFF2-40B4-BE49-F238E27FC236}">
                <a16:creationId xmlns:a16="http://schemas.microsoft.com/office/drawing/2014/main" id="{8D1084FA-165C-4D23-A2E4-3040C574B353}"/>
              </a:ext>
            </a:extLst>
          </p:cNvPr>
          <p:cNvCxnSpPr/>
          <p:nvPr/>
        </p:nvCxnSpPr>
        <p:spPr>
          <a:xfrm>
            <a:off x="1046480" y="6269450"/>
            <a:ext cx="416560" cy="0"/>
          </a:xfrm>
          <a:prstGeom prst="straightConnector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a:extLst>
              <a:ext uri="{FF2B5EF4-FFF2-40B4-BE49-F238E27FC236}">
                <a16:creationId xmlns:a16="http://schemas.microsoft.com/office/drawing/2014/main" id="{6D9679EA-475D-4AF2-8F9F-8C4672498670}"/>
              </a:ext>
            </a:extLst>
          </p:cNvPr>
          <p:cNvCxnSpPr/>
          <p:nvPr/>
        </p:nvCxnSpPr>
        <p:spPr>
          <a:xfrm>
            <a:off x="6248400" y="3831354"/>
            <a:ext cx="0" cy="2246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a:extLst>
              <a:ext uri="{FF2B5EF4-FFF2-40B4-BE49-F238E27FC236}">
                <a16:creationId xmlns:a16="http://schemas.microsoft.com/office/drawing/2014/main" id="{AD619189-E5C2-4738-9AC1-3446BCD247F0}"/>
              </a:ext>
            </a:extLst>
          </p:cNvPr>
          <p:cNvCxnSpPr>
            <a:cxnSpLocks/>
          </p:cNvCxnSpPr>
          <p:nvPr/>
        </p:nvCxnSpPr>
        <p:spPr>
          <a:xfrm>
            <a:off x="6248400" y="3943686"/>
            <a:ext cx="34645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a:extLst>
              <a:ext uri="{FF2B5EF4-FFF2-40B4-BE49-F238E27FC236}">
                <a16:creationId xmlns:a16="http://schemas.microsoft.com/office/drawing/2014/main" id="{DACA89C7-1314-4672-B9D5-E6760BCF1856}"/>
              </a:ext>
            </a:extLst>
          </p:cNvPr>
          <p:cNvCxnSpPr/>
          <p:nvPr/>
        </p:nvCxnSpPr>
        <p:spPr>
          <a:xfrm flipH="1">
            <a:off x="3037840" y="3943686"/>
            <a:ext cx="31902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a:extLst>
              <a:ext uri="{FF2B5EF4-FFF2-40B4-BE49-F238E27FC236}">
                <a16:creationId xmlns:a16="http://schemas.microsoft.com/office/drawing/2014/main" id="{85EEB378-5A87-4893-AD32-827448E162CA}"/>
              </a:ext>
            </a:extLst>
          </p:cNvPr>
          <p:cNvCxnSpPr>
            <a:endCxn id="12" idx="0"/>
          </p:cNvCxnSpPr>
          <p:nvPr/>
        </p:nvCxnSpPr>
        <p:spPr>
          <a:xfrm>
            <a:off x="3037840" y="3943686"/>
            <a:ext cx="0" cy="2669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a:extLst>
              <a:ext uri="{FF2B5EF4-FFF2-40B4-BE49-F238E27FC236}">
                <a16:creationId xmlns:a16="http://schemas.microsoft.com/office/drawing/2014/main" id="{EAE64784-CE09-4935-A0DB-E37E4F92AD65}"/>
              </a:ext>
            </a:extLst>
          </p:cNvPr>
          <p:cNvCxnSpPr>
            <a:endCxn id="13" idx="0"/>
          </p:cNvCxnSpPr>
          <p:nvPr/>
        </p:nvCxnSpPr>
        <p:spPr>
          <a:xfrm>
            <a:off x="3037840" y="4836162"/>
            <a:ext cx="0" cy="1817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a:extLst>
              <a:ext uri="{FF2B5EF4-FFF2-40B4-BE49-F238E27FC236}">
                <a16:creationId xmlns:a16="http://schemas.microsoft.com/office/drawing/2014/main" id="{935962E3-FF42-47AE-9FA7-8E02CC1ACA51}"/>
              </a:ext>
            </a:extLst>
          </p:cNvPr>
          <p:cNvCxnSpPr>
            <a:cxnSpLocks/>
          </p:cNvCxnSpPr>
          <p:nvPr/>
        </p:nvCxnSpPr>
        <p:spPr>
          <a:xfrm>
            <a:off x="6228080" y="4595615"/>
            <a:ext cx="0" cy="24054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a:extLst>
              <a:ext uri="{FF2B5EF4-FFF2-40B4-BE49-F238E27FC236}">
                <a16:creationId xmlns:a16="http://schemas.microsoft.com/office/drawing/2014/main" id="{33270DEC-2E7D-4AB6-95C4-2DC3C1B82472}"/>
              </a:ext>
            </a:extLst>
          </p:cNvPr>
          <p:cNvCxnSpPr>
            <a:cxnSpLocks/>
            <a:endCxn id="15" idx="0"/>
          </p:cNvCxnSpPr>
          <p:nvPr/>
        </p:nvCxnSpPr>
        <p:spPr>
          <a:xfrm>
            <a:off x="9712960" y="3943686"/>
            <a:ext cx="0" cy="2777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a:extLst>
              <a:ext uri="{FF2B5EF4-FFF2-40B4-BE49-F238E27FC236}">
                <a16:creationId xmlns:a16="http://schemas.microsoft.com/office/drawing/2014/main" id="{41FDFE75-19B0-4E0B-8F90-B78B2D572BE3}"/>
              </a:ext>
            </a:extLst>
          </p:cNvPr>
          <p:cNvCxnSpPr>
            <a:cxnSpLocks/>
            <a:stCxn id="15" idx="2"/>
            <a:endCxn id="16" idx="0"/>
          </p:cNvCxnSpPr>
          <p:nvPr/>
        </p:nvCxnSpPr>
        <p:spPr>
          <a:xfrm>
            <a:off x="9712960" y="4739640"/>
            <a:ext cx="0" cy="2540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336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extLst>
              <a:ext uri="{FF2B5EF4-FFF2-40B4-BE49-F238E27FC236}">
                <a16:creationId xmlns:a16="http://schemas.microsoft.com/office/drawing/2014/main" id="{C0828FC5-3D6B-46F5-864E-7CD6262A997D}"/>
              </a:ext>
            </a:extLst>
          </p:cNvPr>
          <p:cNvGraphicFramePr/>
          <p:nvPr>
            <p:extLst>
              <p:ext uri="{D42A27DB-BD31-4B8C-83A1-F6EECF244321}">
                <p14:modId xmlns:p14="http://schemas.microsoft.com/office/powerpoint/2010/main" val="1388617565"/>
              </p:ext>
            </p:extLst>
          </p:nvPr>
        </p:nvGraphicFramePr>
        <p:xfrm>
          <a:off x="1438043" y="1959271"/>
          <a:ext cx="10006794" cy="4343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1">
            <a:extLst>
              <a:ext uri="{FF2B5EF4-FFF2-40B4-BE49-F238E27FC236}">
                <a16:creationId xmlns:a16="http://schemas.microsoft.com/office/drawing/2014/main" id="{2EF09EC7-6808-4CC3-86BA-01B9CA131C31}"/>
              </a:ext>
            </a:extLst>
          </p:cNvPr>
          <p:cNvSpPr txBox="1">
            <a:spLocks/>
          </p:cNvSpPr>
          <p:nvPr/>
        </p:nvSpPr>
        <p:spPr>
          <a:xfrm>
            <a:off x="1595120" y="712907"/>
            <a:ext cx="9692640" cy="1169276"/>
          </a:xfrm>
          <a:prstGeom prst="downArrowCallou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ormAutofit fontScale="97500"/>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lnSpc>
                <a:spcPct val="90000"/>
              </a:lnSpc>
            </a:pPr>
            <a:r>
              <a:rPr lang="en-US" sz="2000" b="1" dirty="0">
                <a:latin typeface="Bookman Old Style" panose="02050604050505020204" pitchFamily="18" charset="0"/>
              </a:rPr>
              <a:t>Main legislative acts, regulating the relations in the area of energy and natural resources are:</a:t>
            </a:r>
          </a:p>
        </p:txBody>
      </p:sp>
    </p:spTree>
    <p:extLst>
      <p:ext uri="{BB962C8B-B14F-4D97-AF65-F5344CB8AC3E}">
        <p14:creationId xmlns:p14="http://schemas.microsoft.com/office/powerpoint/2010/main" val="1744233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FF222A-0050-42E6-8C3E-86E3C365C411}"/>
              </a:ext>
            </a:extLst>
          </p:cNvPr>
          <p:cNvSpPr>
            <a:spLocks noGrp="1"/>
          </p:cNvSpPr>
          <p:nvPr>
            <p:ph type="title"/>
          </p:nvPr>
        </p:nvSpPr>
        <p:spPr>
          <a:xfrm>
            <a:off x="1306587" y="477164"/>
            <a:ext cx="9610182" cy="601226"/>
          </a:xfrm>
        </p:spPr>
        <p:txBody>
          <a:bodyPr rtlCol="0">
            <a:normAutofit fontScale="90000"/>
          </a:bodyPr>
          <a:lstStyle/>
          <a:p>
            <a:r>
              <a:rPr lang="en-US" b="1" dirty="0">
                <a:latin typeface="Bookman Old Style" panose="02050604050505020204" pitchFamily="18" charset="0"/>
              </a:rPr>
              <a:t>Classification and management framework for energy and mineral reserves/resources </a:t>
            </a:r>
            <a:endParaRPr lang="ru-RU" dirty="0"/>
          </a:p>
        </p:txBody>
      </p:sp>
      <p:sp>
        <p:nvSpPr>
          <p:cNvPr id="18" name="Блок-схема: альтернативный процесс 17"/>
          <p:cNvSpPr/>
          <p:nvPr/>
        </p:nvSpPr>
        <p:spPr>
          <a:xfrm>
            <a:off x="959666" y="1877340"/>
            <a:ext cx="10805613" cy="1328023"/>
          </a:xfrm>
          <a:prstGeom prst="flowChartAlternateProcess">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Currently, Kazakhstan is taking an important step - transition from classifications of the State Commission on Mineral Reserves to </a:t>
            </a:r>
            <a:r>
              <a:rPr lang="en-US"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international systems</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such as CRIRSCO (Committee for Mineral Reserves International Reporting Standards) for solid minerals, and SPE-PRMS (Society of Petroleum Engineers-Petroleum Resources Management System) for raw hydrocarbon reserves.</a:t>
            </a:r>
          </a:p>
        </p:txBody>
      </p:sp>
      <p:sp>
        <p:nvSpPr>
          <p:cNvPr id="3" name="Прямоугольник 2">
            <a:extLst>
              <a:ext uri="{FF2B5EF4-FFF2-40B4-BE49-F238E27FC236}">
                <a16:creationId xmlns:a16="http://schemas.microsoft.com/office/drawing/2014/main" id="{A8C81444-1997-4E8B-BC01-FE95C7802A87}"/>
              </a:ext>
            </a:extLst>
          </p:cNvPr>
          <p:cNvSpPr/>
          <p:nvPr/>
        </p:nvSpPr>
        <p:spPr>
          <a:xfrm>
            <a:off x="959666" y="3505815"/>
            <a:ext cx="4628333" cy="2800767"/>
          </a:xfrm>
          <a:prstGeom prst="rect">
            <a:avLst/>
          </a:prstGeom>
        </p:spPr>
        <p:txBody>
          <a:bodyPr wrap="square">
            <a:spAutoFit/>
          </a:bodyPr>
          <a:lstStyle/>
          <a:p>
            <a:pPr marL="285750" indent="-285750">
              <a:buFont typeface="Wingdings" panose="05000000000000000000" pitchFamily="2" charset="2"/>
              <a:buChar char="ü"/>
            </a:pPr>
            <a:r>
              <a:rPr lang="en-US" sz="1600" dirty="0"/>
              <a:t>The State Commission on Mineral Reserves (SCR) was founded in 1927 in order to create a unified metering system of developed reserves.</a:t>
            </a:r>
          </a:p>
          <a:p>
            <a:pPr marL="285750" indent="-285750">
              <a:buFont typeface="Wingdings" panose="05000000000000000000" pitchFamily="2" charset="2"/>
              <a:buChar char="ü"/>
            </a:pPr>
            <a:r>
              <a:rPr lang="en-US" sz="1600" dirty="0"/>
              <a:t>According to the classification of SCR, reserves and resources are divided into five main classes and marked with symbols A, B, C1, C2 and P1, P2 and P3, depending on the level of reliability of geological survey data.</a:t>
            </a:r>
          </a:p>
          <a:p>
            <a:endParaRPr lang="ru-RU" sz="1600" dirty="0"/>
          </a:p>
        </p:txBody>
      </p:sp>
      <p:sp>
        <p:nvSpPr>
          <p:cNvPr id="4" name="Прямоугольник 3">
            <a:extLst>
              <a:ext uri="{FF2B5EF4-FFF2-40B4-BE49-F238E27FC236}">
                <a16:creationId xmlns:a16="http://schemas.microsoft.com/office/drawing/2014/main" id="{B85C0030-5E67-4BAA-B455-9CDDFC09334D}"/>
              </a:ext>
            </a:extLst>
          </p:cNvPr>
          <p:cNvSpPr/>
          <p:nvPr/>
        </p:nvSpPr>
        <p:spPr>
          <a:xfrm>
            <a:off x="6380481" y="3429000"/>
            <a:ext cx="4851853" cy="3170099"/>
          </a:xfrm>
          <a:prstGeom prst="rect">
            <a:avLst/>
          </a:prstGeom>
        </p:spPr>
        <p:txBody>
          <a:bodyPr wrap="square">
            <a:spAutoFit/>
          </a:bodyPr>
          <a:lstStyle/>
          <a:p>
            <a:pPr marL="285750" indent="-285750">
              <a:buFont typeface="Wingdings" panose="05000000000000000000" pitchFamily="2" charset="2"/>
              <a:buChar char="ü"/>
            </a:pPr>
            <a:r>
              <a:rPr lang="en-US" sz="1400" dirty="0"/>
              <a:t>The SCR classification has been improved many times, but at the present moment it remains incomprehensible for international specialists, and it is not accepted by stock markets, which is an obstacle to attracting foreign investments.</a:t>
            </a:r>
          </a:p>
          <a:p>
            <a:pPr marL="285750" indent="-285750">
              <a:buFont typeface="Wingdings" panose="05000000000000000000" pitchFamily="2" charset="2"/>
              <a:buChar char="ü"/>
            </a:pPr>
            <a:r>
              <a:rPr lang="en-US" sz="1400" dirty="0"/>
              <a:t>Kazakhstan became the CRIRSCO 10th member in 2016.</a:t>
            </a:r>
          </a:p>
          <a:p>
            <a:pPr marL="285750" indent="-285750">
              <a:buFont typeface="Wingdings" panose="05000000000000000000" pitchFamily="2" charset="2"/>
              <a:buChar char="ü"/>
            </a:pPr>
            <a:r>
              <a:rPr lang="en-US" sz="1400" dirty="0"/>
              <a:t>Since June 28, 2011 any submission of reports should be done in accordance with the Kazakhstani Code of Public Reporting KAZRC. This requirement is stipulated by the Code of the Republic of Kazakhstan “On Subsurface and Subsurface Use”</a:t>
            </a:r>
          </a:p>
          <a:p>
            <a:pPr marL="285750" indent="-285750">
              <a:buFont typeface="Wingdings" panose="05000000000000000000" pitchFamily="2" charset="2"/>
              <a:buChar char="ü"/>
            </a:pPr>
            <a:endParaRPr lang="ru-RU" dirty="0"/>
          </a:p>
        </p:txBody>
      </p:sp>
    </p:spTree>
    <p:extLst>
      <p:ext uri="{BB962C8B-B14F-4D97-AF65-F5344CB8AC3E}">
        <p14:creationId xmlns:p14="http://schemas.microsoft.com/office/powerpoint/2010/main" val="241229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72018B9-1FF5-4D16-BDAA-E43A443EC983}"/>
              </a:ext>
            </a:extLst>
          </p:cNvPr>
          <p:cNvSpPr/>
          <p:nvPr/>
        </p:nvSpPr>
        <p:spPr>
          <a:xfrm>
            <a:off x="1727162" y="1590707"/>
            <a:ext cx="9669517" cy="523220"/>
          </a:xfrm>
          <a:prstGeom prst="rect">
            <a:avLst/>
          </a:prstGeom>
          <a:solidFill>
            <a:schemeClr val="tx2">
              <a:lumMod val="60000"/>
              <a:lumOff val="40000"/>
            </a:schemeClr>
          </a:solidFill>
        </p:spPr>
        <p:txBody>
          <a:bodyPr wrap="square">
            <a:spAutoFit/>
          </a:bodyPr>
          <a:lstStyle/>
          <a:p>
            <a:r>
              <a:rPr lang="en-US" sz="2800" b="1" dirty="0">
                <a:solidFill>
                  <a:schemeClr val="accent1">
                    <a:lumMod val="75000"/>
                  </a:schemeClr>
                </a:solidFill>
                <a:latin typeface="Calibri" panose="020F0502020204030204" pitchFamily="34" charset="0"/>
                <a:ea typeface="Calibri" panose="020F0502020204030204" pitchFamily="34" charset="0"/>
              </a:rPr>
              <a:t>Classification of resources and reserves by CRIRSCO pattern </a:t>
            </a:r>
            <a:endParaRPr lang="ru-RU" sz="2800" b="1" dirty="0">
              <a:solidFill>
                <a:schemeClr val="accent1">
                  <a:lumMod val="75000"/>
                </a:schemeClr>
              </a:solidFill>
            </a:endParaRPr>
          </a:p>
        </p:txBody>
      </p:sp>
      <p:pic>
        <p:nvPicPr>
          <p:cNvPr id="4" name="image2.png">
            <a:extLst>
              <a:ext uri="{FF2B5EF4-FFF2-40B4-BE49-F238E27FC236}">
                <a16:creationId xmlns:a16="http://schemas.microsoft.com/office/drawing/2014/main" id="{4D352A6F-13A1-42F0-AADD-A4452F78D009}"/>
              </a:ext>
            </a:extLst>
          </p:cNvPr>
          <p:cNvPicPr/>
          <p:nvPr/>
        </p:nvPicPr>
        <p:blipFill>
          <a:blip r:embed="rId2" cstate="print"/>
          <a:stretch>
            <a:fillRect/>
          </a:stretch>
        </p:blipFill>
        <p:spPr>
          <a:xfrm>
            <a:off x="1727162" y="2431093"/>
            <a:ext cx="9570758" cy="4139975"/>
          </a:xfrm>
          <a:prstGeom prst="rect">
            <a:avLst/>
          </a:prstGeom>
        </p:spPr>
      </p:pic>
      <p:sp>
        <p:nvSpPr>
          <p:cNvPr id="3" name="Прямоугольник 2">
            <a:extLst>
              <a:ext uri="{FF2B5EF4-FFF2-40B4-BE49-F238E27FC236}">
                <a16:creationId xmlns:a16="http://schemas.microsoft.com/office/drawing/2014/main" id="{96DC83DE-682A-4E95-871C-4B1265DD7DD8}"/>
              </a:ext>
            </a:extLst>
          </p:cNvPr>
          <p:cNvSpPr/>
          <p:nvPr/>
        </p:nvSpPr>
        <p:spPr>
          <a:xfrm>
            <a:off x="1727162" y="750321"/>
            <a:ext cx="9760996" cy="523220"/>
          </a:xfrm>
          <a:prstGeom prst="rect">
            <a:avLst/>
          </a:prstGeom>
          <a:solidFill>
            <a:schemeClr val="accent1">
              <a:lumMod val="60000"/>
              <a:lumOff val="40000"/>
            </a:schemeClr>
          </a:solidFill>
        </p:spPr>
        <p:txBody>
          <a:bodyPr wrap="square">
            <a:spAutoFit/>
          </a:bodyPr>
          <a:lstStyle/>
          <a:p>
            <a:r>
              <a:rPr lang="en-US" sz="2800" b="1" dirty="0"/>
              <a:t>Solid minerals </a:t>
            </a:r>
            <a:endParaRPr lang="ru-RU" sz="2800" b="1" dirty="0"/>
          </a:p>
        </p:txBody>
      </p:sp>
    </p:spTree>
    <p:extLst>
      <p:ext uri="{BB962C8B-B14F-4D97-AF65-F5344CB8AC3E}">
        <p14:creationId xmlns:p14="http://schemas.microsoft.com/office/powerpoint/2010/main" val="4240287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2" name="Group 101">
            <a:extLst>
              <a:ext uri="{FF2B5EF4-FFF2-40B4-BE49-F238E27FC236}">
                <a16:creationId xmlns:a16="http://schemas.microsoft.com/office/drawing/2014/main" id="{166BF9EE-F7AC-4FA5-AC7E-001B3A642F7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4"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6"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8"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09"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10"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11"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12"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13"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14"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15"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16"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17"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18" name="Group 117">
            <a:extLst>
              <a:ext uri="{FF2B5EF4-FFF2-40B4-BE49-F238E27FC236}">
                <a16:creationId xmlns:a16="http://schemas.microsoft.com/office/drawing/2014/main" id="{E312DBA5-56D8-42B2-BA94-28168C2A670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19"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0"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21"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22"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23"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24"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25"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26"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27"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28"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29"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30"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31" name="Rectangle 130">
            <a:extLst>
              <a:ext uri="{FF2B5EF4-FFF2-40B4-BE49-F238E27FC236}">
                <a16:creationId xmlns:a16="http://schemas.microsoft.com/office/drawing/2014/main" id="{1996130F-9AB5-4DE9-8574-3AF891C5C1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32"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Прямоугольник 2">
            <a:extLst>
              <a:ext uri="{FF2B5EF4-FFF2-40B4-BE49-F238E27FC236}">
                <a16:creationId xmlns:a16="http://schemas.microsoft.com/office/drawing/2014/main" id="{96DC83DE-682A-4E95-871C-4B1265DD7DD8}"/>
              </a:ext>
            </a:extLst>
          </p:cNvPr>
          <p:cNvSpPr/>
          <p:nvPr/>
        </p:nvSpPr>
        <p:spPr>
          <a:xfrm>
            <a:off x="1606703" y="624110"/>
            <a:ext cx="10585297" cy="952193"/>
          </a:xfrm>
          <a:prstGeom prst="rect">
            <a:avLst/>
          </a:prstGeom>
          <a:solidFill>
            <a:schemeClr val="tx2">
              <a:lumMod val="20000"/>
              <a:lumOff val="80000"/>
            </a:schemeClr>
          </a:solidFill>
        </p:spPr>
        <p:txBody>
          <a:bodyPr vert="horz" lIns="91440" tIns="45720" rIns="91440" bIns="45720" rtlCol="0" anchor="t">
            <a:normAutofit/>
          </a:bodyPr>
          <a:lstStyle/>
          <a:p>
            <a:pPr>
              <a:spcBef>
                <a:spcPct val="0"/>
              </a:spcBef>
              <a:spcAft>
                <a:spcPts val="600"/>
              </a:spcAft>
            </a:pPr>
            <a:r>
              <a:rPr lang="en-US" sz="3600" b="1" dirty="0">
                <a:solidFill>
                  <a:schemeClr val="tx1">
                    <a:lumMod val="85000"/>
                    <a:lumOff val="15000"/>
                  </a:schemeClr>
                </a:solidFill>
                <a:latin typeface="+mj-lt"/>
                <a:ea typeface="+mj-ea"/>
                <a:cs typeface="+mj-cs"/>
              </a:rPr>
              <a:t>Raw hydrocarbons </a:t>
            </a:r>
          </a:p>
        </p:txBody>
      </p:sp>
      <p:sp>
        <p:nvSpPr>
          <p:cNvPr id="2" name="Прямоугольник 1">
            <a:extLst>
              <a:ext uri="{FF2B5EF4-FFF2-40B4-BE49-F238E27FC236}">
                <a16:creationId xmlns:a16="http://schemas.microsoft.com/office/drawing/2014/main" id="{C72018B9-1FF5-4D16-BDAA-E43A443EC983}"/>
              </a:ext>
            </a:extLst>
          </p:cNvPr>
          <p:cNvSpPr/>
          <p:nvPr/>
        </p:nvSpPr>
        <p:spPr>
          <a:xfrm>
            <a:off x="2040583" y="2040467"/>
            <a:ext cx="5185810" cy="3870755"/>
          </a:xfrm>
          <a:prstGeom prst="rect">
            <a:avLst/>
          </a:prstGeom>
        </p:spPr>
        <p:txBody>
          <a:bodyPr vert="horz" lIns="91440" tIns="45720" rIns="91440" bIns="45720" rtlCol="0">
            <a:normAutofit fontScale="92500" lnSpcReduction="10000"/>
          </a:bodyPr>
          <a:lstStyle/>
          <a:p>
            <a:pPr>
              <a:lnSpc>
                <a:spcPct val="90000"/>
              </a:lnSpc>
              <a:spcBef>
                <a:spcPts val="1000"/>
              </a:spcBef>
              <a:buClr>
                <a:schemeClr val="accent1"/>
              </a:buClr>
              <a:buFont typeface="Wingdings 3" charset="2"/>
              <a:buChar char=""/>
            </a:pPr>
            <a:r>
              <a:rPr lang="en-US" sz="1600" b="1" dirty="0">
                <a:solidFill>
                  <a:schemeClr val="tx1">
                    <a:lumMod val="75000"/>
                    <a:lumOff val="25000"/>
                  </a:schemeClr>
                </a:solidFill>
              </a:rPr>
              <a:t>The use of SPE-PRMS system is not stipulated by the law, however, on the official website of the Committee on Geology and Subsurface Use of the Ministry of Industry and Infrastructure Development of the Republic of Kazakhstan there is information about the transition to the international system of reporting standards SPE-PRMS for raw hydrocarbons.</a:t>
            </a:r>
          </a:p>
          <a:p>
            <a:pPr>
              <a:lnSpc>
                <a:spcPct val="90000"/>
              </a:lnSpc>
              <a:spcBef>
                <a:spcPts val="1000"/>
              </a:spcBef>
              <a:buClr>
                <a:schemeClr val="accent1"/>
              </a:buClr>
              <a:buFont typeface="Wingdings 3" charset="2"/>
              <a:buChar char=""/>
            </a:pPr>
            <a:endParaRPr lang="en-US" sz="1600" b="1" dirty="0">
              <a:solidFill>
                <a:schemeClr val="tx1">
                  <a:lumMod val="75000"/>
                  <a:lumOff val="25000"/>
                </a:schemeClr>
              </a:solidFill>
            </a:endParaRPr>
          </a:p>
          <a:p>
            <a:pPr>
              <a:lnSpc>
                <a:spcPct val="90000"/>
              </a:lnSpc>
              <a:spcBef>
                <a:spcPts val="1000"/>
              </a:spcBef>
              <a:buClr>
                <a:schemeClr val="accent1"/>
              </a:buClr>
              <a:buFont typeface="Wingdings 3" charset="2"/>
              <a:buChar char=""/>
            </a:pPr>
            <a:r>
              <a:rPr lang="en-US" sz="1600" b="1" dirty="0">
                <a:solidFill>
                  <a:schemeClr val="tx1">
                    <a:lumMod val="75000"/>
                    <a:lumOff val="25000"/>
                  </a:schemeClr>
                </a:solidFill>
              </a:rPr>
              <a:t>It was preceded by work on harmonization of Kazakhstani regulations in subsurface use, preparation of geological survey reporting, assessment of mineral resources and reserves in line with international reporting standards.</a:t>
            </a:r>
          </a:p>
          <a:p>
            <a:pPr>
              <a:lnSpc>
                <a:spcPct val="90000"/>
              </a:lnSpc>
              <a:spcBef>
                <a:spcPts val="1000"/>
              </a:spcBef>
              <a:buClr>
                <a:schemeClr val="accent1"/>
              </a:buClr>
              <a:buFont typeface="Wingdings 3" charset="2"/>
              <a:buChar char=""/>
            </a:pPr>
            <a:endParaRPr lang="en-US" sz="1600" b="1" dirty="0">
              <a:solidFill>
                <a:schemeClr val="tx1">
                  <a:lumMod val="75000"/>
                  <a:lumOff val="25000"/>
                </a:schemeClr>
              </a:solidFill>
            </a:endParaRPr>
          </a:p>
          <a:p>
            <a:pPr>
              <a:lnSpc>
                <a:spcPct val="90000"/>
              </a:lnSpc>
              <a:spcBef>
                <a:spcPts val="1000"/>
              </a:spcBef>
              <a:buClr>
                <a:schemeClr val="accent1"/>
              </a:buClr>
              <a:buFont typeface="Wingdings 3" charset="2"/>
              <a:buChar char=""/>
            </a:pPr>
            <a:r>
              <a:rPr lang="en-US" sz="1600" b="1" dirty="0">
                <a:solidFill>
                  <a:schemeClr val="tx1">
                    <a:lumMod val="75000"/>
                    <a:lumOff val="25000"/>
                  </a:schemeClr>
                </a:solidFill>
              </a:rPr>
              <a:t>Alongside with transition, it is planned to implement the Central Commission on hydrocarbon reserves on January 1, 2024.</a:t>
            </a:r>
          </a:p>
        </p:txBody>
      </p:sp>
      <p:pic>
        <p:nvPicPr>
          <p:cNvPr id="7170" name="Picture 2" descr="Facts About Hydrocarbons - Home | Facebook">
            <a:extLst>
              <a:ext uri="{FF2B5EF4-FFF2-40B4-BE49-F238E27FC236}">
                <a16:creationId xmlns:a16="http://schemas.microsoft.com/office/drawing/2014/main" id="{91B5E7AF-AD7F-42AB-BEAD-51B2C5D7736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93618" y="1905000"/>
            <a:ext cx="4001315" cy="2858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3881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66BF9EE-F7AC-4FA5-AC7E-001B3A642F7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72"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73"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74"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75"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76"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77"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78"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79"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0"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1"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82"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83"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5" name="Group 84">
            <a:extLst>
              <a:ext uri="{FF2B5EF4-FFF2-40B4-BE49-F238E27FC236}">
                <a16:creationId xmlns:a16="http://schemas.microsoft.com/office/drawing/2014/main" id="{E312DBA5-56D8-42B2-BA94-28168C2A670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86"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87"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88"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89"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0"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1"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92"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93"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94"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95"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96"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97"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99" name="Rectangle 98">
            <a:extLst>
              <a:ext uri="{FF2B5EF4-FFF2-40B4-BE49-F238E27FC236}">
                <a16:creationId xmlns:a16="http://schemas.microsoft.com/office/drawing/2014/main" id="{1996130F-9AB5-4DE9-8574-3AF891C5C1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1"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Заголовок 1">
            <a:extLst>
              <a:ext uri="{FF2B5EF4-FFF2-40B4-BE49-F238E27FC236}">
                <a16:creationId xmlns:a16="http://schemas.microsoft.com/office/drawing/2014/main" id="{86EFDD69-45D6-4D41-80AB-044802BDE946}"/>
              </a:ext>
            </a:extLst>
          </p:cNvPr>
          <p:cNvSpPr>
            <a:spLocks noGrp="1"/>
          </p:cNvSpPr>
          <p:nvPr>
            <p:ph type="title"/>
          </p:nvPr>
        </p:nvSpPr>
        <p:spPr>
          <a:xfrm>
            <a:off x="1687669" y="624110"/>
            <a:ext cx="4137059" cy="1280890"/>
          </a:xfrm>
        </p:spPr>
        <p:txBody>
          <a:bodyPr vert="horz" lIns="91440" tIns="45720" rIns="91440" bIns="45720" rtlCol="0" anchor="t">
            <a:normAutofit/>
          </a:bodyPr>
          <a:lstStyle/>
          <a:p>
            <a:r>
              <a:rPr lang="en-US" sz="3200" b="1"/>
              <a:t>GROUNDWATER</a:t>
            </a:r>
            <a:endParaRPr lang="en-US" sz="3200"/>
          </a:p>
        </p:txBody>
      </p:sp>
      <p:sp>
        <p:nvSpPr>
          <p:cNvPr id="8" name="Прямоугольник 7"/>
          <p:cNvSpPr/>
          <p:nvPr/>
        </p:nvSpPr>
        <p:spPr>
          <a:xfrm>
            <a:off x="1683955" y="2133600"/>
            <a:ext cx="4836077" cy="4396288"/>
          </a:xfrm>
          <a:prstGeom prst="rect">
            <a:avLst/>
          </a:prstGeom>
        </p:spPr>
        <p:txBody>
          <a:bodyPr vert="horz" lIns="91440" tIns="45720" rIns="91440" bIns="45720" rtlCol="0">
            <a:normAutofit fontScale="92500"/>
          </a:bodyPr>
          <a:lstStyle/>
          <a:p>
            <a:pPr>
              <a:lnSpc>
                <a:spcPct val="90000"/>
              </a:lnSpc>
              <a:spcBef>
                <a:spcPts val="1000"/>
              </a:spcBef>
              <a:buClr>
                <a:schemeClr val="accent1"/>
              </a:buClr>
              <a:buFont typeface="Wingdings 3" charset="2"/>
              <a:buChar char=""/>
            </a:pPr>
            <a:r>
              <a:rPr lang="en-US" sz="1400" dirty="0">
                <a:solidFill>
                  <a:srgbClr val="000000"/>
                </a:solidFill>
              </a:rPr>
              <a:t>The classification system of groundwater has not been changed. The possible reason is that there is no unified system of classification of groundwater reserves.</a:t>
            </a:r>
          </a:p>
          <a:p>
            <a:pPr>
              <a:lnSpc>
                <a:spcPct val="90000"/>
              </a:lnSpc>
              <a:spcBef>
                <a:spcPts val="1000"/>
              </a:spcBef>
              <a:buClr>
                <a:schemeClr val="accent1"/>
              </a:buClr>
              <a:buFont typeface="Wingdings 3" charset="2"/>
              <a:buChar char=""/>
            </a:pPr>
            <a:r>
              <a:rPr lang="en-US" sz="1400" dirty="0">
                <a:solidFill>
                  <a:srgbClr val="000000"/>
                </a:solidFill>
              </a:rPr>
              <a:t>The existing United Nations Framework Classification (UNFC) includes only geothermal resources. UNFC was developed under the authority of the UN European Economic Commission, and its common aim is to develop an international classification system for energy and mineral resources, reporting and management standards. Although at first UNFC was developed for mineral and oil and gas sectors, renewable energy has also been included in the classification; and the classification has become more widely used recently. </a:t>
            </a:r>
          </a:p>
          <a:p>
            <a:pPr>
              <a:lnSpc>
                <a:spcPct val="90000"/>
              </a:lnSpc>
              <a:spcBef>
                <a:spcPts val="1000"/>
              </a:spcBef>
              <a:buClr>
                <a:schemeClr val="accent1"/>
              </a:buClr>
              <a:buFont typeface="Wingdings 3" charset="2"/>
              <a:buChar char=""/>
            </a:pPr>
            <a:r>
              <a:rPr lang="en-US" sz="1400" dirty="0">
                <a:solidFill>
                  <a:srgbClr val="000000"/>
                </a:solidFill>
              </a:rPr>
              <a:t>Taking into account the world experience, groundwater reserves are considered mainly as a source of fresh water to ensure drinking water supply. According to the UN experts, in the 21st century water will become a more important strategic resource than oil and gas, as one ton of fresh water is already more expensive than oil in arid climate (in Sahara Desert and in North Africa, in the center of Australia, the RSA, the Arabian Peninsula, Central Asia).</a:t>
            </a:r>
          </a:p>
        </p:txBody>
      </p:sp>
      <p:pic>
        <p:nvPicPr>
          <p:cNvPr id="4098" name="Picture 2" descr="Water: underground source for billions could take more than a century to  respond fully to climate change">
            <a:extLst>
              <a:ext uri="{FF2B5EF4-FFF2-40B4-BE49-F238E27FC236}">
                <a16:creationId xmlns:a16="http://schemas.microsoft.com/office/drawing/2014/main" id="{10FE6269-1327-43E5-A32F-68E74707E60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740373" y="1565204"/>
            <a:ext cx="5451627" cy="5022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409836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16B76F2-1AE1-4A2A-A5B3-D462CC5E81F8}">
  <ds:schemaRefs>
    <ds:schemaRef ds:uri="6dc4bcd6-49db-4c07-9060-8acfc67cef9f"/>
    <ds:schemaRef ds:uri="http://purl.org/dc/terms/"/>
    <ds:schemaRef ds:uri="fb0879af-3eba-417a-a55a-ffe6dcd6ca77"/>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 ds:uri="http://www.w3.org/XML/1998/namespace"/>
    <ds:schemaRef ds:uri="http://purl.org/dc/dcmitype/"/>
  </ds:schemaRefs>
</ds:datastoreItem>
</file>

<file path=customXml/itemProps2.xml><?xml version="1.0" encoding="utf-8"?>
<ds:datastoreItem xmlns:ds="http://schemas.openxmlformats.org/officeDocument/2006/customXml" ds:itemID="{D2BAE40F-4B14-4E0B-9265-745AD5E2D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ECC70E-6674-4337-B48B-AF4F8832F1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1319</Words>
  <Application>Microsoft Office PowerPoint</Application>
  <PresentationFormat>Широкоэкранный</PresentationFormat>
  <Paragraphs>115</Paragraphs>
  <Slides>10</Slides>
  <Notes>4</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10</vt:i4>
      </vt:variant>
    </vt:vector>
  </HeadingPairs>
  <TitlesOfParts>
    <vt:vector size="19" baseType="lpstr">
      <vt:lpstr>Arial</vt:lpstr>
      <vt:lpstr>Arial Black</vt:lpstr>
      <vt:lpstr>Bookman Old Style</vt:lpstr>
      <vt:lpstr>Calibri</vt:lpstr>
      <vt:lpstr>Century Gothic</vt:lpstr>
      <vt:lpstr>Times New Roman</vt:lpstr>
      <vt:lpstr>Wingdings</vt:lpstr>
      <vt:lpstr>Wingdings 3</vt:lpstr>
      <vt:lpstr>Легкий дым</vt:lpstr>
      <vt:lpstr>Classification of Energy and Mineral Resources and its Management in the Republic of Kazakhstan</vt:lpstr>
      <vt:lpstr>Role of energy and minerals production in national economy </vt:lpstr>
      <vt:lpstr>Mineral resources of the Republic of Kazakhstan</vt:lpstr>
      <vt:lpstr>Government policies and programmes in energy and mineral resources </vt:lpstr>
      <vt:lpstr>Презентация PowerPoint</vt:lpstr>
      <vt:lpstr>Classification and management framework for energy and mineral reserves/resources </vt:lpstr>
      <vt:lpstr>Презентация PowerPoint</vt:lpstr>
      <vt:lpstr>Презентация PowerPoint</vt:lpstr>
      <vt:lpstr>GROUNDWATER</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2020-10-31T07:17:49Z</dcterms:created>
  <dcterms:modified xsi:type="dcterms:W3CDTF">2020-10-31T09:14:30Z</dcterms:modified>
</cp:coreProperties>
</file>